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56" r:id="rId2"/>
    <p:sldId id="257" r:id="rId3"/>
    <p:sldId id="285" r:id="rId4"/>
    <p:sldId id="259" r:id="rId5"/>
    <p:sldId id="260" r:id="rId6"/>
    <p:sldId id="261" r:id="rId7"/>
    <p:sldId id="262" r:id="rId8"/>
    <p:sldId id="263" r:id="rId9"/>
    <p:sldId id="264" r:id="rId10"/>
    <p:sldId id="265" r:id="rId11"/>
    <p:sldId id="266" r:id="rId12"/>
    <p:sldId id="267" r:id="rId13"/>
    <p:sldId id="268" r:id="rId14"/>
    <p:sldId id="269" r:id="rId15"/>
    <p:sldId id="275" r:id="rId16"/>
    <p:sldId id="274" r:id="rId17"/>
    <p:sldId id="273" r:id="rId18"/>
    <p:sldId id="270" r:id="rId19"/>
    <p:sldId id="271" r:id="rId20"/>
    <p:sldId id="276" r:id="rId21"/>
    <p:sldId id="286" r:id="rId22"/>
    <p:sldId id="287" r:id="rId23"/>
    <p:sldId id="289" r:id="rId24"/>
    <p:sldId id="283" r:id="rId25"/>
    <p:sldId id="277" r:id="rId26"/>
    <p:sldId id="279" r:id="rId27"/>
    <p:sldId id="278" r:id="rId28"/>
    <p:sldId id="281" r:id="rId29"/>
    <p:sldId id="284" r:id="rId30"/>
    <p:sldId id="272"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70283" autoAdjust="0"/>
  </p:normalViewPr>
  <p:slideViewPr>
    <p:cSldViewPr>
      <p:cViewPr>
        <p:scale>
          <a:sx n="75" d="100"/>
          <a:sy n="75" d="100"/>
        </p:scale>
        <p:origin x="-1476" y="-8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8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2C1E0E4-8367-4E9C-A9F7-040639379867}" type="datetimeFigureOut">
              <a:rPr lang="en-US"/>
              <a:pPr>
                <a:defRPr/>
              </a:pPr>
              <a:t>8/31/2011</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3B416F3-3198-4FAD-8903-03A081868E19}" type="slidenum">
              <a:rPr lang="en-AU"/>
              <a:pPr>
                <a:defRPr/>
              </a:pPr>
              <a:t>‹#›</a:t>
            </a:fld>
            <a:endParaRPr lang="en-AU"/>
          </a:p>
        </p:txBody>
      </p:sp>
    </p:spTree>
    <p:extLst>
      <p:ext uri="{BB962C8B-B14F-4D97-AF65-F5344CB8AC3E}">
        <p14:creationId xmlns="" xmlns:p14="http://schemas.microsoft.com/office/powerpoint/2010/main" val="26637002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7" tIns="45713" rIns="91427" bIns="45713" anchor="b"/>
          <a:lstStyle/>
          <a:p>
            <a:pPr algn="r"/>
            <a:fld id="{997C3EA1-767A-43F3-934D-9BA392BCC5F9}" type="slidenum">
              <a:rPr lang="en-US" sz="1200">
                <a:ea typeface="ＭＳ Ｐゴシック" pitchFamily="34" charset="-128"/>
              </a:rPr>
              <a:pPr algn="r"/>
              <a:t>3</a:t>
            </a:fld>
            <a:endParaRPr lang="en-US" sz="1200">
              <a:ea typeface="ＭＳ Ｐゴシック" pitchFamily="34" charset="-128"/>
            </a:endParaRPr>
          </a:p>
        </p:txBody>
      </p:sp>
      <p:sp>
        <p:nvSpPr>
          <p:cNvPr id="52227" name="Slide Image Placeholder 1"/>
          <p:cNvSpPr>
            <a:spLocks noGrp="1" noRot="1" noChangeAspect="1" noTextEdit="1"/>
          </p:cNvSpPr>
          <p:nvPr>
            <p:ph type="sldImg"/>
          </p:nvPr>
        </p:nvSpPr>
        <p:spPr bwMode="auto">
          <a:noFill/>
          <a:ln>
            <a:solidFill>
              <a:srgbClr val="000000"/>
            </a:solidFill>
            <a:miter lim="800000"/>
            <a:headEnd/>
            <a:tailEnd/>
          </a:ln>
        </p:spPr>
      </p:sp>
      <p:sp>
        <p:nvSpPr>
          <p:cNvPr id="5222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Not just in UK,  we too,  have to Mind the Gap…</a:t>
            </a:r>
          </a:p>
        </p:txBody>
      </p:sp>
      <p:sp>
        <p:nvSpPr>
          <p:cNvPr id="5222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8BA97B3-9AE9-4A47-9B91-29F7A46E38FE}" type="slidenum">
              <a:rPr lang="en-US" sz="1200">
                <a:ea typeface="ＭＳ Ｐゴシック" pitchFamily="34" charset="-128"/>
              </a:rPr>
              <a:pPr algn="r"/>
              <a:t>3</a:t>
            </a:fld>
            <a:endParaRPr lang="en-US" sz="120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smtClean="0"/>
              <a:t>Model for implementation evaluations – looking at implementation and program outcomes</a:t>
            </a:r>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0C4D12-249D-4415-A073-56747DCCD291}" type="slidenum">
              <a:rPr lang="en-AU">
                <a:cs typeface="Arial" charset="0"/>
              </a:rPr>
              <a:pPr fontAlgn="base">
                <a:spcBef>
                  <a:spcPct val="0"/>
                </a:spcBef>
                <a:spcAft>
                  <a:spcPct val="0"/>
                </a:spcAft>
                <a:defRPr/>
              </a:pPr>
              <a:t>17</a:t>
            </a:fld>
            <a:endParaRPr lang="en-AU">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7" name="Rectangle 3"/>
          <p:cNvSpPr>
            <a:spLocks noGrp="1" noChangeArrowheads="1"/>
          </p:cNvSpPr>
          <p:nvPr>
            <p:ph type="body" idx="1"/>
          </p:nvPr>
        </p:nvSpPr>
        <p:spPr bwMode="auto">
          <a:xfrm>
            <a:off x="685800" y="4344988"/>
            <a:ext cx="5486400" cy="4113212"/>
          </a:xfrm>
          <a:noFill/>
        </p:spPr>
        <p:txBody>
          <a:bodyPr wrap="square" lIns="91427" tIns="45713" rIns="91427" bIns="45713" numCol="1" anchor="t" anchorCtr="0" compatLnSpc="1">
            <a:prstTxWarp prst="textNoShape">
              <a:avLst/>
            </a:prstTxWarp>
          </a:bodyPr>
          <a:lstStyle/>
          <a:p>
            <a:r>
              <a:rPr lang="en-AU" smtClean="0"/>
              <a:t>The </a:t>
            </a:r>
            <a:r>
              <a:rPr lang="en-AU" i="1" smtClean="0"/>
              <a:t>Knowledge to Implementation</a:t>
            </a:r>
            <a:r>
              <a:rPr lang="en-AU" smtClean="0"/>
              <a:t> cycle allows for: </a:t>
            </a:r>
          </a:p>
          <a:p>
            <a:r>
              <a:rPr lang="en-AU" smtClean="0"/>
              <a:t>full consideration and inclusion of the evidence and knowledge from both research and practice</a:t>
            </a:r>
          </a:p>
          <a:p>
            <a:r>
              <a:rPr lang="en-AU" smtClean="0"/>
              <a:t>a contextual and flexible approach to intervention selection, or intervention development, service design and implementation </a:t>
            </a:r>
          </a:p>
          <a:p>
            <a:r>
              <a:rPr lang="en-AU" smtClean="0"/>
              <a:t>a two-way exchange of knowledge between researchers, program developers, managers and practitioners</a:t>
            </a:r>
          </a:p>
          <a:p>
            <a:r>
              <a:rPr lang="en-AU" smtClean="0"/>
              <a:t> the provision of purposeful and active support for the implementation of evidence-informed practices that draws from the most effective approaches to implementation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smtClean="0"/>
              <a:t>Implementation is the constellation of processes intended to get an intervention into use within an organisation; it is the means by which an intervention is assimilated into an organisation. Implementation is the critical gateway between an organisational decision to adopt an intervention and the routine use of that intervention; the transition period during which targeted stakeholders become increasingly skilful, consistent, and committed in their use of an intervention (Damschroder et al 2009)</a:t>
            </a:r>
          </a:p>
          <a:p>
            <a:pPr eaLnBrk="1" hangingPunct="1">
              <a:spcBef>
                <a:spcPct val="0"/>
              </a:spcBef>
            </a:pPr>
            <a:endParaRPr lang="en-AU" smtClean="0"/>
          </a:p>
          <a:p>
            <a:pPr eaLnBrk="1" hangingPunct="1">
              <a:spcBef>
                <a:spcPct val="0"/>
              </a:spcBef>
            </a:pPr>
            <a:r>
              <a:rPr lang="en-AU" smtClean="0"/>
              <a:t>Implementation is defined as a specified set of activities designed to put into practice an activity or program of known dimensions.  According to this definition, implementation processes are purposeful and are described in sufficient detail such that independent observers can detect the presence and strength of the "specific set of activities" related to implementation.  In addition, the activity or program being implemented is described in sufficient detail so that independent observers can detect its presence and strength.  </a:t>
            </a:r>
          </a:p>
          <a:p>
            <a:pPr eaLnBrk="1" hangingPunct="1">
              <a:spcBef>
                <a:spcPct val="0"/>
              </a:spcBef>
            </a:pPr>
            <a:endParaRPr lang="en-AU" smtClean="0"/>
          </a:p>
          <a:p>
            <a:pPr eaLnBrk="1" hangingPunct="1">
              <a:spcBef>
                <a:spcPct val="0"/>
              </a:spcBef>
            </a:pPr>
            <a:r>
              <a:rPr lang="en-AU" smtClean="0"/>
              <a:t>When thinking about implementation the observer must be aware of two sets of activities (intervention-level activity and implementation-level activity) and two sets of outcomes (intervention outcomes and implementation outcomes).  </a:t>
            </a:r>
          </a:p>
          <a:p>
            <a:pPr eaLnBrk="1" hangingPunct="1">
              <a:spcBef>
                <a:spcPct val="0"/>
              </a:spcBef>
            </a:pPr>
            <a:r>
              <a:rPr lang="en-AU" smtClean="0"/>
              <a:t>It is common to read about "implementation" of a program or practice as if it were an accomplished fact when the context of the statement makes it clear that some process (more or less clearly described) had been put in place to </a:t>
            </a:r>
            <a:r>
              <a:rPr lang="en-AU" i="1" smtClean="0"/>
              <a:t>attempt</a:t>
            </a:r>
            <a:r>
              <a:rPr lang="en-AU" smtClean="0"/>
              <a:t> the implementation of that program or practice.  When faced with the realities of human services, implementation outcomes should not be assumed any more than intervention outcomes are assumed.</a:t>
            </a:r>
          </a:p>
          <a:p>
            <a:pPr eaLnBrk="1" hangingPunct="1">
              <a:spcBef>
                <a:spcPct val="0"/>
              </a:spcBef>
            </a:pPr>
            <a:endParaRPr lang="en-AU" smtClean="0"/>
          </a:p>
          <a:p>
            <a:pPr eaLnBrk="1" hangingPunct="1">
              <a:spcBef>
                <a:spcPct val="0"/>
              </a:spcBef>
            </a:pPr>
            <a:endParaRPr lang="en-AU"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3D8B3C-6930-45DA-B582-E6C7D4BF147E}" type="slidenum">
              <a:rPr lang="en-AU">
                <a:cs typeface="Arial" charset="0"/>
              </a:rPr>
              <a:pPr fontAlgn="base">
                <a:spcBef>
                  <a:spcPct val="0"/>
                </a:spcBef>
                <a:spcAft>
                  <a:spcPct val="0"/>
                </a:spcAft>
                <a:defRPr/>
              </a:pPr>
              <a:t>4</a:t>
            </a:fld>
            <a:endParaRPr lang="en-AU">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bwMode="auto">
          <a:xfrm>
            <a:off x="1146175" y="687388"/>
            <a:ext cx="4568825" cy="3427412"/>
          </a:xfrm>
          <a:noFill/>
          <a:ln>
            <a:solidFill>
              <a:srgbClr val="000000"/>
            </a:solidFill>
            <a:miter lim="800000"/>
            <a:headEnd/>
            <a:tailEnd/>
          </a:ln>
        </p:spPr>
      </p:sp>
      <p:sp>
        <p:nvSpPr>
          <p:cNvPr id="22530" name="Rectangle 3"/>
          <p:cNvSpPr>
            <a:spLocks noGrp="1" noChangeArrowheads="1"/>
          </p:cNvSpPr>
          <p:nvPr>
            <p:ph type="body" idx="1"/>
          </p:nvPr>
        </p:nvSpPr>
        <p:spPr bwMode="auto">
          <a:xfrm>
            <a:off x="914400" y="4341813"/>
            <a:ext cx="5029200" cy="4114800"/>
          </a:xfrm>
          <a:noFill/>
        </p:spPr>
        <p:txBody>
          <a:bodyPr wrap="square" numCol="1" anchor="t" anchorCtr="0" compatLnSpc="1">
            <a:prstTxWarp prst="textNoShape">
              <a:avLst/>
            </a:prstTxWarp>
          </a:bodyPr>
          <a:lstStyle/>
          <a:p>
            <a:pPr eaLnBrk="1" hangingPunct="1">
              <a:spcBef>
                <a:spcPct val="0"/>
              </a:spcBef>
            </a:pPr>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smtClean="0"/>
              <a:t>In the evaluation field there is a growing emphasis on process and implementation evaluation in addition to outcome evaluations.  If interventions and other services are not clearly specified and are not delivered in a way which is consistent with program and service objectives, it is likely that evaluation results will be less than useful, or, perhaps, meaningless. This can result in a Type III error, where for example, conclusions are made that a program is not effective, when the measurement may have reflected inadequate implementation of the intervention rather than an issue with the intervention itself. Several studies have documented a relationship between levels and quality of program implementation and strength of program outcomes. </a:t>
            </a: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BDEB07-5C2F-4016-B8EE-E184F0AC191B}" type="slidenum">
              <a:rPr lang="en-AU">
                <a:cs typeface="Arial" charset="0"/>
              </a:rPr>
              <a:pPr fontAlgn="base">
                <a:spcBef>
                  <a:spcPct val="0"/>
                </a:spcBef>
                <a:spcAft>
                  <a:spcPct val="0"/>
                </a:spcAft>
                <a:defRPr/>
              </a:pPr>
              <a:t>9</a:t>
            </a:fld>
            <a:endParaRPr lang="en-AU">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smtClean="0"/>
              <a:t>Several studies have documented a relationship between levels and quality of program implementation and strength of program outcomes. </a:t>
            </a:r>
          </a:p>
          <a:p>
            <a:pPr eaLnBrk="1" hangingPunct="1">
              <a:spcBef>
                <a:spcPct val="0"/>
              </a:spcBef>
            </a:pPr>
            <a:endParaRPr lang="en-AU" smtClean="0"/>
          </a:p>
          <a:p>
            <a:pPr eaLnBrk="1" hangingPunct="1">
              <a:spcBef>
                <a:spcPct val="0"/>
              </a:spcBef>
            </a:pPr>
            <a:r>
              <a:rPr lang="en-AU" smtClean="0"/>
              <a:t>Joseph A. Durlak &amp; Emily P. DuPre (2008)</a:t>
            </a:r>
          </a:p>
          <a:p>
            <a:pPr eaLnBrk="1" hangingPunct="1">
              <a:spcBef>
                <a:spcPct val="0"/>
              </a:spcBef>
            </a:pPr>
            <a:endParaRPr lang="en-AU" smtClean="0"/>
          </a:p>
          <a:p>
            <a:pPr eaLnBrk="1" hangingPunct="1">
              <a:spcBef>
                <a:spcPct val="0"/>
              </a:spcBef>
            </a:pPr>
            <a:r>
              <a:rPr lang="en-AU" smtClean="0"/>
              <a:t>conducted a review to assess the impact of implementation on program outcomes</a:t>
            </a:r>
          </a:p>
          <a:p>
            <a:pPr eaLnBrk="1" hangingPunct="1">
              <a:spcBef>
                <a:spcPct val="0"/>
              </a:spcBef>
            </a:pPr>
            <a:r>
              <a:rPr lang="en-AU" smtClean="0"/>
              <a:t>second purpose was to identify factors affecting the implementation process. </a:t>
            </a:r>
          </a:p>
          <a:p>
            <a:pPr eaLnBrk="1" hangingPunct="1">
              <a:spcBef>
                <a:spcPct val="0"/>
              </a:spcBef>
            </a:pPr>
            <a:endParaRPr lang="en-AU" smtClean="0"/>
          </a:p>
          <a:p>
            <a:pPr eaLnBrk="1" hangingPunct="1">
              <a:spcBef>
                <a:spcPct val="0"/>
              </a:spcBef>
            </a:pPr>
            <a:r>
              <a:rPr lang="en-AU" smtClean="0"/>
              <a:t>Data from 59 additional quantitative studies confirms that higher levels of implementation are often associated with better outcomes, particularly when fidelity or dosage is assessed.</a:t>
            </a:r>
          </a:p>
          <a:p>
            <a:pPr eaLnBrk="1" hangingPunct="1">
              <a:spcBef>
                <a:spcPct val="0"/>
              </a:spcBef>
            </a:pPr>
            <a:endParaRPr lang="en-AU" smtClean="0"/>
          </a:p>
          <a:p>
            <a:pPr eaLnBrk="1" hangingPunct="1">
              <a:spcBef>
                <a:spcPct val="0"/>
              </a:spcBef>
            </a:pPr>
            <a:endParaRPr lang="en-AU" smtClean="0"/>
          </a:p>
          <a:p>
            <a:pPr eaLnBrk="1" hangingPunct="1">
              <a:spcBef>
                <a:spcPct val="0"/>
              </a:spcBef>
            </a:pPr>
            <a:r>
              <a:rPr lang="en-AU" smtClean="0"/>
              <a:t>Findings from 81 additional reports indicate there are at least 23 contextual factors that influence implementation. The implementation process is affected by variables related to communities, providers and innovations, and aspects of the prevention delivery system (i.e., organizational functioning) and the prevention support system (i.e., training and technical assistance). The collection of implementation data is an essential feature of program evaluations, and more information is needed on which and how various factors influence implementation in different community settings.</a:t>
            </a:r>
          </a:p>
          <a:p>
            <a:pPr eaLnBrk="1" hangingPunct="1">
              <a:spcBef>
                <a:spcPct val="0"/>
              </a:spcBef>
            </a:pPr>
            <a:r>
              <a:rPr lang="en-AU" smtClean="0"/>
              <a:t> </a:t>
            </a:r>
          </a:p>
          <a:p>
            <a:pPr eaLnBrk="1" hangingPunct="1">
              <a:spcBef>
                <a:spcPct val="0"/>
              </a:spcBef>
            </a:pPr>
            <a:endParaRPr lang="en-AU" smtClean="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0D9B18-2BD6-4F7C-9214-861318368A70}" type="slidenum">
              <a:rPr lang="en-AU">
                <a:cs typeface="Arial" charset="0"/>
              </a:rPr>
              <a:pPr fontAlgn="base">
                <a:spcBef>
                  <a:spcPct val="0"/>
                </a:spcBef>
                <a:spcAft>
                  <a:spcPct val="0"/>
                </a:spcAft>
                <a:defRPr/>
              </a:pPr>
              <a:t>10</a:t>
            </a:fld>
            <a:endParaRPr lang="en-AU">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smtClean="0"/>
              <a:t>In addition to the potential for Type III errors, the dissemination of effective programs, which involves their adaptation to new settings, cannot be accomplished without a clear understanding of how the program accomplishes its effects. Reinvention of a program is acceptable, but only if its’ causal mechanisms are understood and preserved. In addition, the original mission or intent of the program must also be understood and preserved. Complex community and school-based programs are particularly susceptible to Type III errors because they are composed of multiple components and thus there are multiple potential causal elements whose contributions to outcome may not be known.</a:t>
            </a:r>
          </a:p>
          <a:p>
            <a:pPr eaLnBrk="1" hangingPunct="1">
              <a:spcBef>
                <a:spcPct val="0"/>
              </a:spcBef>
            </a:pPr>
            <a:endParaRPr lang="en-AU" smtClean="0"/>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395109-AC1C-4015-B67A-7D3BB4157280}" type="slidenum">
              <a:rPr lang="en-AU">
                <a:cs typeface="Arial" charset="0"/>
              </a:rPr>
              <a:pPr fontAlgn="base">
                <a:spcBef>
                  <a:spcPct val="0"/>
                </a:spcBef>
                <a:spcAft>
                  <a:spcPct val="0"/>
                </a:spcAft>
                <a:defRPr/>
              </a:pPr>
              <a:t>11</a:t>
            </a:fld>
            <a:endParaRPr lang="en-AU">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smtClean="0"/>
              <a:t>As a result, it has been recognized that aside from outcome evaluations, it is necessary to gain insight into the ‘black box’ of interventions. It has been suggested that a </a:t>
            </a:r>
            <a:r>
              <a:rPr lang="en-AU" b="1" smtClean="0"/>
              <a:t>process evaluation</a:t>
            </a:r>
            <a:r>
              <a:rPr lang="en-AU" smtClean="0"/>
              <a:t> including information about program implementation is needed to evaluate services and the programs they offer. A study of program implementation process could improve the validity of the findings and help to explain for what specific reasons an service and program succeeded or failed</a:t>
            </a:r>
          </a:p>
          <a:p>
            <a:pPr eaLnBrk="1" hangingPunct="1">
              <a:spcBef>
                <a:spcPct val="0"/>
              </a:spcBef>
            </a:pPr>
            <a:endParaRPr lang="en-AU" smtClean="0"/>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DCC3B1-A076-4D92-B366-B850462CE547}" type="slidenum">
              <a:rPr lang="en-AU">
                <a:cs typeface="Arial" charset="0"/>
              </a:rPr>
              <a:pPr fontAlgn="base">
                <a:spcBef>
                  <a:spcPct val="0"/>
                </a:spcBef>
                <a:spcAft>
                  <a:spcPct val="0"/>
                </a:spcAft>
                <a:defRPr/>
              </a:pPr>
              <a:t>12</a:t>
            </a:fld>
            <a:endParaRPr lang="en-AU">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20000"/>
          </a:bodyPr>
          <a:lstStyle/>
          <a:p>
            <a:pPr eaLnBrk="1" fontAlgn="auto" hangingPunct="1">
              <a:spcBef>
                <a:spcPts val="0"/>
              </a:spcBef>
              <a:spcAft>
                <a:spcPts val="0"/>
              </a:spcAft>
              <a:defRPr/>
            </a:pPr>
            <a:endParaRPr lang="en-AU" dirty="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25AA48-6402-4B86-B49F-E8264AC14613}" type="slidenum">
              <a:rPr lang="en-AU">
                <a:cs typeface="Arial" charset="0"/>
              </a:rPr>
              <a:pPr fontAlgn="base">
                <a:spcBef>
                  <a:spcPct val="0"/>
                </a:spcBef>
                <a:spcAft>
                  <a:spcPct val="0"/>
                </a:spcAft>
                <a:defRPr/>
              </a:pPr>
              <a:t>14</a:t>
            </a:fld>
            <a:endParaRPr lang="en-AU">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452D34-7D75-4BAE-A95F-EBA101D561A5}" type="slidenum">
              <a:rPr lang="en-AU">
                <a:cs typeface="Arial" charset="0"/>
              </a:rPr>
              <a:pPr fontAlgn="base">
                <a:spcBef>
                  <a:spcPct val="0"/>
                </a:spcBef>
                <a:spcAft>
                  <a:spcPct val="0"/>
                </a:spcAft>
                <a:defRPr/>
              </a:pPr>
              <a:t>16</a:t>
            </a:fld>
            <a:endParaRPr lang="en-AU">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D197EB53-E220-4B18-8ED7-AB1A53FC4CC8}" type="datetimeFigureOut">
              <a:rPr lang="en-US"/>
              <a:pPr>
                <a:defRPr/>
              </a:pPr>
              <a:t>8/31/2011</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B666D60E-CC41-4B90-8B60-0853A6CFFD99}" type="slidenum">
              <a:rPr lang="en-AU"/>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98FE7FF0-73E2-4651-8898-1381FFDB5721}" type="datetimeFigureOut">
              <a:rPr lang="en-US"/>
              <a:pPr>
                <a:defRPr/>
              </a:pPr>
              <a:t>8/31/2011</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C791F6B3-B86F-485C-9738-9B44023E04E7}"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F81A8B83-8EFA-4ED9-9858-C405045605C3}" type="datetimeFigureOut">
              <a:rPr lang="en-US"/>
              <a:pPr>
                <a:defRPr/>
              </a:pPr>
              <a:t>8/31/2011</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B2308BDD-D7ED-4C77-8E3B-C7CADF95C123}"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AB4E225E-6BC1-4138-81E8-F9EFC6B375BB}" type="datetimeFigureOut">
              <a:rPr lang="en-US"/>
              <a:pPr>
                <a:defRPr/>
              </a:pPr>
              <a:t>8/31/2011</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95A6F2D4-FBC2-4971-BB1F-4EE7EA2460F3}" type="slidenum">
              <a:rPr lang="en-AU"/>
              <a:pPr>
                <a:defRPr/>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C068354-ED23-41E0-8741-02961E07BBB8}" type="datetimeFigureOut">
              <a:rPr lang="en-US"/>
              <a:pPr>
                <a:defRPr/>
              </a:pPr>
              <a:t>8/31/2011</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C79842DA-BA67-4C24-9AF1-A8238B1B1898}"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fld id="{C27DF481-DA2B-4892-B3BF-B6EB0694AF0A}" type="datetimeFigureOut">
              <a:rPr lang="en-US"/>
              <a:pPr>
                <a:defRPr/>
              </a:pPr>
              <a:t>8/31/2011</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FA8C112B-BEA6-43B0-9F37-E4E20258D5E3}"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fld id="{F30B15DA-843F-4AF0-B164-3EE9E70AFA57}" type="datetimeFigureOut">
              <a:rPr lang="en-US"/>
              <a:pPr>
                <a:defRPr/>
              </a:pPr>
              <a:t>8/31/2011</a:t>
            </a:fld>
            <a:endParaRPr lang="en-AU"/>
          </a:p>
        </p:txBody>
      </p:sp>
      <p:sp>
        <p:nvSpPr>
          <p:cNvPr id="8" name="Footer Placeholder 4"/>
          <p:cNvSpPr>
            <a:spLocks noGrp="1"/>
          </p:cNvSpPr>
          <p:nvPr>
            <p:ph type="ftr" sz="quarter" idx="11"/>
          </p:nvPr>
        </p:nvSpPr>
        <p:spPr/>
        <p:txBody>
          <a:bodyPr/>
          <a:lstStyle>
            <a:lvl1pPr>
              <a:defRPr/>
            </a:lvl1pPr>
          </a:lstStyle>
          <a:p>
            <a:pPr>
              <a:defRPr/>
            </a:pPr>
            <a:endParaRPr lang="en-AU"/>
          </a:p>
        </p:txBody>
      </p:sp>
      <p:sp>
        <p:nvSpPr>
          <p:cNvPr id="9" name="Slide Number Placeholder 5"/>
          <p:cNvSpPr>
            <a:spLocks noGrp="1"/>
          </p:cNvSpPr>
          <p:nvPr>
            <p:ph type="sldNum" sz="quarter" idx="12"/>
          </p:nvPr>
        </p:nvSpPr>
        <p:spPr/>
        <p:txBody>
          <a:bodyPr/>
          <a:lstStyle>
            <a:lvl1pPr>
              <a:defRPr/>
            </a:lvl1pPr>
          </a:lstStyle>
          <a:p>
            <a:pPr>
              <a:defRPr/>
            </a:pPr>
            <a:fld id="{200593C8-5142-43D3-B44F-14CDE1AB6780}"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2930FDDA-6CE5-490E-9FDC-4BF465C00866}" type="datetimeFigureOut">
              <a:rPr lang="en-US"/>
              <a:pPr>
                <a:defRPr/>
              </a:pPr>
              <a:t>8/31/2011</a:t>
            </a:fld>
            <a:endParaRPr lang="en-AU"/>
          </a:p>
        </p:txBody>
      </p:sp>
      <p:sp>
        <p:nvSpPr>
          <p:cNvPr id="4" name="Footer Placeholder 4"/>
          <p:cNvSpPr>
            <a:spLocks noGrp="1"/>
          </p:cNvSpPr>
          <p:nvPr>
            <p:ph type="ftr" sz="quarter" idx="11"/>
          </p:nvPr>
        </p:nvSpPr>
        <p:spPr/>
        <p:txBody>
          <a:bodyPr/>
          <a:lstStyle>
            <a:lvl1pPr>
              <a:defRPr/>
            </a:lvl1pPr>
          </a:lstStyle>
          <a:p>
            <a:pPr>
              <a:defRPr/>
            </a:pPr>
            <a:endParaRPr lang="en-AU"/>
          </a:p>
        </p:txBody>
      </p:sp>
      <p:sp>
        <p:nvSpPr>
          <p:cNvPr id="5" name="Slide Number Placeholder 5"/>
          <p:cNvSpPr>
            <a:spLocks noGrp="1"/>
          </p:cNvSpPr>
          <p:nvPr>
            <p:ph type="sldNum" sz="quarter" idx="12"/>
          </p:nvPr>
        </p:nvSpPr>
        <p:spPr/>
        <p:txBody>
          <a:bodyPr/>
          <a:lstStyle>
            <a:lvl1pPr>
              <a:defRPr/>
            </a:lvl1pPr>
          </a:lstStyle>
          <a:p>
            <a:pPr>
              <a:defRPr/>
            </a:pPr>
            <a:fld id="{37C4716D-F80F-4CBD-87F3-576CAF283B71}"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D7B676-CB28-424D-AEFF-0CB94E03927F}" type="datetimeFigureOut">
              <a:rPr lang="en-US"/>
              <a:pPr>
                <a:defRPr/>
              </a:pPr>
              <a:t>8/31/2011</a:t>
            </a:fld>
            <a:endParaRPr lang="en-AU"/>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pPr>
              <a:defRPr/>
            </a:pPr>
            <a:fld id="{7060C862-48C1-4DB0-A115-A0D58735E140}"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5557C72-C81C-4205-9617-259458C07394}" type="datetimeFigureOut">
              <a:rPr lang="en-US"/>
              <a:pPr>
                <a:defRPr/>
              </a:pPr>
              <a:t>8/31/2011</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166EECC1-63BB-4C81-9E75-0EC9BE15A68B}"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222CFFC-B3CC-46FE-B619-FF6BA07B2E7D}" type="datetimeFigureOut">
              <a:rPr lang="en-US"/>
              <a:pPr>
                <a:defRPr/>
              </a:pPr>
              <a:t>8/31/2011</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9F0CC938-D946-40AE-BB23-EB751252F9CD}"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974249F-1943-406A-94AE-1069752A89C2}" type="datetimeFigureOut">
              <a:rPr lang="en-US"/>
              <a:pPr>
                <a:defRPr/>
              </a:pPr>
              <a:t>8/31/2011</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28F6A79-0CB0-463F-B34B-A5A44339F915}"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annettem@bensoc.org.au"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Office_Word_Document2.docx"/><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images.google.com/imgres?imgurl=http://www.sabusinessclub.com/event_images/thumbs/Mind%20the%20Gap.jpg&amp;imgrefurl=http://www.sabusinessclub.com/sabcevents.aspx?ID=4&amp;usg=__mO_vvxPxGennuMSmv1omdWF_lmo=&amp;h=480&amp;w=480&amp;sz=32&amp;hl=en&amp;start=3&amp;tbnid=Q2v0ES_oN46uHM:&amp;tbnh=129&amp;tbnw=129&amp;prev=/images?q=%22mind+the+gap%22&amp;gbv=2&amp;hl=en&amp;sa=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8750"/>
            <a:ext cx="7772400" cy="2171700"/>
          </a:xfrm>
        </p:spPr>
        <p:txBody>
          <a:bodyPr rtlCol="0">
            <a:normAutofit fontScale="90000"/>
          </a:bodyPr>
          <a:lstStyle/>
          <a:p>
            <a:pPr eaLnBrk="1" fontAlgn="auto" hangingPunct="1">
              <a:spcAft>
                <a:spcPts val="0"/>
              </a:spcAft>
              <a:defRPr/>
            </a:pPr>
            <a:r>
              <a:rPr lang="en-AU" b="1" dirty="0"/>
              <a:t>INFLUENCES ON </a:t>
            </a:r>
            <a:r>
              <a:rPr lang="en-AU" b="1" dirty="0" smtClean="0"/>
              <a:t>EVALUATION:  </a:t>
            </a:r>
            <a:r>
              <a:rPr lang="en-AU" b="1" dirty="0"/>
              <a:t>IMPLEMENTATION SCIENCE AND ITS USEFULNESS FOR EVALUATION </a:t>
            </a:r>
            <a:r>
              <a:rPr lang="en-AU" dirty="0"/>
              <a:t/>
            </a:r>
            <a:br>
              <a:rPr lang="en-AU" dirty="0"/>
            </a:br>
            <a:endParaRPr lang="en-AU" dirty="0"/>
          </a:p>
        </p:txBody>
      </p:sp>
      <p:sp>
        <p:nvSpPr>
          <p:cNvPr id="3" name="Subtitle 2"/>
          <p:cNvSpPr>
            <a:spLocks noGrp="1"/>
          </p:cNvSpPr>
          <p:nvPr>
            <p:ph type="subTitle" idx="1"/>
          </p:nvPr>
        </p:nvSpPr>
        <p:spPr/>
        <p:txBody>
          <a:bodyPr>
            <a:normAutofit/>
          </a:bodyPr>
          <a:lstStyle/>
          <a:p>
            <a:pPr eaLnBrk="1" hangingPunct="1">
              <a:lnSpc>
                <a:spcPct val="80000"/>
              </a:lnSpc>
            </a:pPr>
            <a:r>
              <a:rPr lang="en-AU" sz="2200" dirty="0" smtClean="0">
                <a:solidFill>
                  <a:schemeClr val="tx1"/>
                </a:solidFill>
              </a:rPr>
              <a:t>Robyn </a:t>
            </a:r>
            <a:r>
              <a:rPr lang="en-AU" sz="2200" dirty="0" err="1" smtClean="0">
                <a:solidFill>
                  <a:schemeClr val="tx1"/>
                </a:solidFill>
              </a:rPr>
              <a:t>Mildon</a:t>
            </a:r>
            <a:r>
              <a:rPr lang="en-AU" sz="2200" dirty="0" smtClean="0">
                <a:solidFill>
                  <a:schemeClr val="tx1"/>
                </a:solidFill>
              </a:rPr>
              <a:t>, PhD </a:t>
            </a:r>
          </a:p>
          <a:p>
            <a:pPr eaLnBrk="1" hangingPunct="1">
              <a:lnSpc>
                <a:spcPct val="80000"/>
              </a:lnSpc>
            </a:pPr>
            <a:r>
              <a:rPr lang="en-AU" sz="2200" dirty="0" smtClean="0">
                <a:solidFill>
                  <a:schemeClr val="tx1"/>
                </a:solidFill>
              </a:rPr>
              <a:t>Parenting Research Centre  </a:t>
            </a:r>
          </a:p>
          <a:p>
            <a:pPr eaLnBrk="1" hangingPunct="1">
              <a:lnSpc>
                <a:spcPct val="80000"/>
              </a:lnSpc>
            </a:pPr>
            <a:endParaRPr lang="en-US" sz="2200" dirty="0" smtClean="0">
              <a:solidFill>
                <a:schemeClr val="tx1"/>
              </a:solidFill>
            </a:endParaRPr>
          </a:p>
          <a:p>
            <a:pPr eaLnBrk="1" hangingPunct="1">
              <a:lnSpc>
                <a:spcPct val="80000"/>
              </a:lnSpc>
            </a:pPr>
            <a:r>
              <a:rPr lang="en-US" sz="2200" dirty="0" smtClean="0">
                <a:solidFill>
                  <a:schemeClr val="tx1"/>
                </a:solidFill>
              </a:rPr>
              <a:t>Annette </a:t>
            </a:r>
            <a:r>
              <a:rPr lang="en-US" sz="2200" dirty="0" err="1" smtClean="0">
                <a:solidFill>
                  <a:schemeClr val="tx1"/>
                </a:solidFill>
              </a:rPr>
              <a:t>Michaux</a:t>
            </a:r>
            <a:r>
              <a:rPr lang="en-US" sz="2200" dirty="0" smtClean="0">
                <a:solidFill>
                  <a:schemeClr val="tx1"/>
                </a:solidFill>
              </a:rPr>
              <a:t> &amp; Andrew Anderson</a:t>
            </a:r>
          </a:p>
          <a:p>
            <a:pPr eaLnBrk="1" hangingPunct="1">
              <a:lnSpc>
                <a:spcPct val="80000"/>
              </a:lnSpc>
            </a:pPr>
            <a:r>
              <a:rPr lang="en-US" sz="2200" dirty="0" smtClean="0">
                <a:solidFill>
                  <a:schemeClr val="tx1"/>
                </a:solidFill>
              </a:rPr>
              <a:t>The Benevolent </a:t>
            </a:r>
            <a:r>
              <a:rPr lang="en-US" sz="2200" dirty="0" smtClean="0">
                <a:solidFill>
                  <a:schemeClr val="tx1"/>
                </a:solidFill>
              </a:rPr>
              <a:t>Society </a:t>
            </a:r>
            <a:r>
              <a:rPr lang="en-US" sz="2200" dirty="0" smtClean="0">
                <a:solidFill>
                  <a:schemeClr val="tx1"/>
                </a:solidFill>
                <a:hlinkClick r:id="rId2"/>
              </a:rPr>
              <a:t>annettem@bensoc.org.au</a:t>
            </a:r>
            <a:endParaRPr lang="en-US" sz="2200" dirty="0" smtClean="0">
              <a:solidFill>
                <a:schemeClr val="tx1"/>
              </a:solidFill>
            </a:endParaRPr>
          </a:p>
          <a:p>
            <a:pPr eaLnBrk="1" hangingPunct="1">
              <a:lnSpc>
                <a:spcPct val="80000"/>
              </a:lnSpc>
            </a:pPr>
            <a:endParaRPr lang="en-US" sz="2200" dirty="0" smtClean="0">
              <a:solidFill>
                <a:schemeClr val="tx1"/>
              </a:solidFill>
            </a:endParaRPr>
          </a:p>
          <a:p>
            <a:pPr eaLnBrk="1" hangingPunct="1">
              <a:lnSpc>
                <a:spcPct val="80000"/>
              </a:lnSpc>
            </a:pPr>
            <a:endParaRPr lang="en-AU" sz="2200" b="1" u="sng" dirty="0" smtClean="0">
              <a:solidFill>
                <a:schemeClr val="tx1"/>
              </a:solidFill>
            </a:endParaRPr>
          </a:p>
          <a:p>
            <a:pPr eaLnBrk="1" hangingPunct="1">
              <a:lnSpc>
                <a:spcPct val="80000"/>
              </a:lnSpc>
            </a:pPr>
            <a:endParaRPr lang="en-AU" sz="2200" dirty="0" smtClean="0">
              <a:solidFill>
                <a:srgbClr val="898989"/>
              </a:solidFill>
            </a:endParaRPr>
          </a:p>
        </p:txBody>
      </p:sp>
      <p:pic>
        <p:nvPicPr>
          <p:cNvPr id="14339" name="Picture 3"/>
          <p:cNvPicPr>
            <a:picLocks noChangeAspect="1" noChangeArrowheads="1"/>
          </p:cNvPicPr>
          <p:nvPr/>
        </p:nvPicPr>
        <p:blipFill>
          <a:blip r:embed="rId3" cstate="print"/>
          <a:srcRect/>
          <a:stretch>
            <a:fillRect/>
          </a:stretch>
        </p:blipFill>
        <p:spPr bwMode="auto">
          <a:xfrm>
            <a:off x="500063" y="6000750"/>
            <a:ext cx="2571750" cy="660400"/>
          </a:xfrm>
          <a:prstGeom prst="rect">
            <a:avLst/>
          </a:prstGeom>
          <a:noFill/>
          <a:ln w="12700">
            <a:noFill/>
            <a:miter lim="800000"/>
            <a:headEnd/>
            <a:tailEnd/>
          </a:ln>
        </p:spPr>
      </p:pic>
      <p:pic>
        <p:nvPicPr>
          <p:cNvPr id="14341" name="Picture 5" descr="New TBS logo (RGB)"/>
          <p:cNvPicPr>
            <a:picLocks noChangeAspect="1" noChangeArrowheads="1"/>
          </p:cNvPicPr>
          <p:nvPr/>
        </p:nvPicPr>
        <p:blipFill>
          <a:blip r:embed="rId4" cstate="print"/>
          <a:srcRect/>
          <a:stretch>
            <a:fillRect/>
          </a:stretch>
        </p:blipFill>
        <p:spPr bwMode="auto">
          <a:xfrm>
            <a:off x="6804025" y="5734050"/>
            <a:ext cx="2160588" cy="10795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684213" y="260350"/>
            <a:ext cx="8229600" cy="1143000"/>
          </a:xfrm>
        </p:spPr>
        <p:txBody>
          <a:bodyPr/>
          <a:lstStyle/>
          <a:p>
            <a:pPr eaLnBrk="1" hangingPunct="1"/>
            <a:r>
              <a:rPr lang="en-US" b="1" smtClean="0">
                <a:solidFill>
                  <a:srgbClr val="3C8C93"/>
                </a:solidFill>
              </a:rPr>
              <a:t>Implementation matters</a:t>
            </a:r>
            <a:endParaRPr lang="en-AU" b="1" smtClean="0">
              <a:solidFill>
                <a:srgbClr val="3C8C93"/>
              </a:solidFill>
            </a:endParaRPr>
          </a:p>
        </p:txBody>
      </p:sp>
      <p:sp>
        <p:nvSpPr>
          <p:cNvPr id="3" name="Content Placeholder 2"/>
          <p:cNvSpPr>
            <a:spLocks noGrp="1"/>
          </p:cNvSpPr>
          <p:nvPr>
            <p:ph idx="1"/>
          </p:nvPr>
        </p:nvSpPr>
        <p:spPr>
          <a:xfrm>
            <a:off x="598488" y="1771650"/>
            <a:ext cx="7769225" cy="3844925"/>
          </a:xfrm>
        </p:spPr>
        <p:txBody>
          <a:bodyPr>
            <a:normAutofit lnSpcReduction="10000"/>
          </a:bodyPr>
          <a:lstStyle/>
          <a:p>
            <a:pPr eaLnBrk="1" hangingPunct="1">
              <a:lnSpc>
                <a:spcPct val="90000"/>
              </a:lnSpc>
              <a:buFont typeface="Arial" charset="0"/>
              <a:buNone/>
            </a:pPr>
            <a:r>
              <a:rPr lang="en-AU" sz="2200" smtClean="0"/>
              <a:t>500 studies evaluated in five meta-analyses </a:t>
            </a:r>
          </a:p>
          <a:p>
            <a:pPr eaLnBrk="1" hangingPunct="1">
              <a:lnSpc>
                <a:spcPct val="90000"/>
              </a:lnSpc>
              <a:buFont typeface="Arial" charset="0"/>
              <a:buNone/>
            </a:pPr>
            <a:endParaRPr lang="en-AU" sz="2200" smtClean="0"/>
          </a:p>
          <a:p>
            <a:pPr eaLnBrk="1" hangingPunct="1">
              <a:lnSpc>
                <a:spcPct val="90000"/>
              </a:lnSpc>
              <a:buFont typeface="Arial" charset="0"/>
              <a:buNone/>
            </a:pPr>
            <a:r>
              <a:rPr lang="en-AU" sz="2200" smtClean="0"/>
              <a:t>Indicates that the magnitude of mean effect sizes are two to three times higher when programs are carefully implemented and free from serious implementation problems than when these circumstances are not present</a:t>
            </a:r>
          </a:p>
          <a:p>
            <a:pPr eaLnBrk="1" hangingPunct="1">
              <a:lnSpc>
                <a:spcPct val="90000"/>
              </a:lnSpc>
              <a:buFont typeface="Arial" charset="0"/>
              <a:buNone/>
            </a:pPr>
            <a:endParaRPr lang="en-AU" sz="2200" smtClean="0"/>
          </a:p>
          <a:p>
            <a:pPr eaLnBrk="1" hangingPunct="1">
              <a:lnSpc>
                <a:spcPct val="90000"/>
              </a:lnSpc>
              <a:buFont typeface="Arial" charset="0"/>
              <a:buNone/>
            </a:pPr>
            <a:r>
              <a:rPr lang="en-AU" sz="2200" smtClean="0"/>
              <a:t>59 additional quantitative studies found that higher levels of implementation are associated with better outcomes, particularly when fidelity or dosage is assessed.</a:t>
            </a:r>
          </a:p>
          <a:p>
            <a:pPr eaLnBrk="1" hangingPunct="1">
              <a:lnSpc>
                <a:spcPct val="90000"/>
              </a:lnSpc>
              <a:buFont typeface="Arial" charset="0"/>
              <a:buNone/>
            </a:pPr>
            <a:endParaRPr lang="en-AU" sz="2200" smtClean="0"/>
          </a:p>
          <a:p>
            <a:pPr eaLnBrk="1" hangingPunct="1">
              <a:lnSpc>
                <a:spcPct val="90000"/>
              </a:lnSpc>
              <a:buFont typeface="Arial" charset="0"/>
              <a:buNone/>
            </a:pPr>
            <a:r>
              <a:rPr lang="en-AU" sz="2200" smtClean="0"/>
              <a:t>Durlak &amp; DuPre (2008)</a:t>
            </a:r>
          </a:p>
          <a:p>
            <a:pPr eaLnBrk="1" hangingPunct="1">
              <a:lnSpc>
                <a:spcPct val="90000"/>
              </a:lnSpc>
              <a:buFont typeface="Arial" charset="0"/>
              <a:buNone/>
            </a:pPr>
            <a:endParaRPr lang="en-AU" sz="3000" smtClean="0"/>
          </a:p>
          <a:p>
            <a:pPr eaLnBrk="1" hangingPunct="1">
              <a:lnSpc>
                <a:spcPct val="90000"/>
              </a:lnSpc>
            </a:pPr>
            <a:endParaRPr lang="en-AU" sz="300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b="1" smtClean="0">
                <a:solidFill>
                  <a:srgbClr val="3C8C93"/>
                </a:solidFill>
              </a:rPr>
              <a:t>Implementation matters</a:t>
            </a:r>
            <a:endParaRPr lang="en-AU" b="1" smtClean="0">
              <a:solidFill>
                <a:srgbClr val="3C8C93"/>
              </a:solidFill>
            </a:endParaRPr>
          </a:p>
        </p:txBody>
      </p:sp>
      <p:sp>
        <p:nvSpPr>
          <p:cNvPr id="3" name="Content Placeholder 2"/>
          <p:cNvSpPr>
            <a:spLocks noGrp="1"/>
          </p:cNvSpPr>
          <p:nvPr>
            <p:ph idx="1"/>
          </p:nvPr>
        </p:nvSpPr>
        <p:spPr/>
        <p:txBody>
          <a:bodyPr>
            <a:normAutofit/>
          </a:bodyPr>
          <a:lstStyle/>
          <a:p>
            <a:pPr eaLnBrk="1" hangingPunct="1"/>
            <a:r>
              <a:rPr lang="en-AU" sz="3000" smtClean="0"/>
              <a:t>Dissemination of effective programs, which involves their adaptation to new settings, cannot be accomplished without a clear understanding of how the program accomplishes its effects.</a:t>
            </a:r>
          </a:p>
          <a:p>
            <a:pPr eaLnBrk="1" hangingPunct="1"/>
            <a:r>
              <a:rPr lang="en-AU" sz="3000" smtClean="0"/>
              <a:t>Reinvention of a program is acceptable, but only if its’ causal mechanisms are understood and preserved. In addition, the original mission or intent of the program must also be understood and preserved.</a:t>
            </a:r>
          </a:p>
          <a:p>
            <a:pPr eaLnBrk="1" hangingPunct="1"/>
            <a:endParaRPr lang="en-AU" sz="30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4000" b="1" smtClean="0">
                <a:solidFill>
                  <a:srgbClr val="3C8C93"/>
                </a:solidFill>
              </a:rPr>
              <a:t>Including evaluation of implementation</a:t>
            </a:r>
            <a:endParaRPr lang="en-AU" sz="4000" b="1" smtClean="0">
              <a:solidFill>
                <a:srgbClr val="3C8C93"/>
              </a:solidFill>
            </a:endParaRPr>
          </a:p>
        </p:txBody>
      </p:sp>
      <p:sp>
        <p:nvSpPr>
          <p:cNvPr id="29698" name="Content Placeholder 2"/>
          <p:cNvSpPr>
            <a:spLocks noGrp="1"/>
          </p:cNvSpPr>
          <p:nvPr>
            <p:ph idx="1"/>
          </p:nvPr>
        </p:nvSpPr>
        <p:spPr/>
        <p:txBody>
          <a:bodyPr/>
          <a:lstStyle/>
          <a:p>
            <a:pPr eaLnBrk="1" hangingPunct="1">
              <a:buFont typeface="Arial" charset="0"/>
              <a:buNone/>
            </a:pPr>
            <a:r>
              <a:rPr lang="en-AU" sz="2800" smtClean="0"/>
              <a:t>Necessary to gain insight into the “black box” of interventions. </a:t>
            </a:r>
          </a:p>
          <a:p>
            <a:pPr eaLnBrk="1" hangingPunct="1">
              <a:buFont typeface="Arial" charset="0"/>
              <a:buNone/>
            </a:pPr>
            <a:r>
              <a:rPr lang="en-AU" sz="2800" smtClean="0"/>
              <a:t>Process evaluations including information about program implementation is needed to evaluate services and the programs they offer</a:t>
            </a:r>
          </a:p>
          <a:p>
            <a:pPr eaLnBrk="1" hangingPunct="1">
              <a:buFont typeface="Arial" charset="0"/>
              <a:buNone/>
            </a:pPr>
            <a:r>
              <a:rPr lang="en-AU" sz="2800" smtClean="0"/>
              <a:t>A study of program implementation process could improve the validity of findings and help to explain why a program succeeded or failed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8488" y="1643063"/>
            <a:ext cx="7769225" cy="4286250"/>
          </a:xfrm>
        </p:spPr>
        <p:txBody>
          <a:bodyPr rtlCol="0">
            <a:normAutofit lnSpcReduction="10000"/>
          </a:bodyPr>
          <a:lstStyle/>
          <a:p>
            <a:pPr eaLnBrk="1" fontAlgn="auto" hangingPunct="1">
              <a:spcAft>
                <a:spcPts val="0"/>
              </a:spcAft>
              <a:buFont typeface="Arial" pitchFamily="34" charset="0"/>
              <a:buNone/>
              <a:defRPr/>
            </a:pPr>
            <a:endParaRPr lang="en-AU" sz="2200" dirty="0">
              <a:solidFill>
                <a:schemeClr val="accent4"/>
              </a:solidFill>
              <a:cs typeface="Calibri" pitchFamily="34" charset="0"/>
            </a:endParaRPr>
          </a:p>
          <a:p>
            <a:pPr eaLnBrk="1" fontAlgn="auto" hangingPunct="1">
              <a:spcAft>
                <a:spcPts val="0"/>
              </a:spcAft>
              <a:buFont typeface="Arial" pitchFamily="34" charset="0"/>
              <a:buNone/>
              <a:defRPr/>
            </a:pPr>
            <a:r>
              <a:rPr lang="en-AU" sz="2200" b="1" dirty="0" smtClean="0">
                <a:cs typeface="Calibri" pitchFamily="34" charset="0"/>
              </a:rPr>
              <a:t>The </a:t>
            </a:r>
            <a:r>
              <a:rPr lang="en-AU" sz="2200" b="1" dirty="0">
                <a:cs typeface="Calibri" pitchFamily="34" charset="0"/>
              </a:rPr>
              <a:t>What: </a:t>
            </a:r>
          </a:p>
          <a:p>
            <a:pPr eaLnBrk="1" fontAlgn="auto" hangingPunct="1">
              <a:spcAft>
                <a:spcPts val="0"/>
              </a:spcAft>
              <a:buFont typeface="Arial" pitchFamily="34" charset="0"/>
              <a:buNone/>
              <a:defRPr/>
            </a:pPr>
            <a:r>
              <a:rPr lang="en-AU" sz="2200" b="1" dirty="0">
                <a:cs typeface="Calibri" pitchFamily="34" charset="0"/>
              </a:rPr>
              <a:t>	</a:t>
            </a:r>
            <a:r>
              <a:rPr lang="en-AU" sz="2200" b="1" dirty="0" smtClean="0">
                <a:cs typeface="Calibri" pitchFamily="34" charset="0"/>
              </a:rPr>
              <a:t>What </a:t>
            </a:r>
            <a:r>
              <a:rPr lang="en-AU" sz="2200" b="1" dirty="0">
                <a:cs typeface="Calibri" pitchFamily="34" charset="0"/>
              </a:rPr>
              <a:t>is the program/practice </a:t>
            </a:r>
          </a:p>
          <a:p>
            <a:pPr eaLnBrk="1" fontAlgn="auto" hangingPunct="1">
              <a:spcAft>
                <a:spcPts val="0"/>
              </a:spcAft>
              <a:buFont typeface="Arial" pitchFamily="34" charset="0"/>
              <a:buNone/>
              <a:defRPr/>
            </a:pPr>
            <a:endParaRPr lang="en-AU" sz="2200" b="1" dirty="0" smtClean="0">
              <a:cs typeface="Calibri" pitchFamily="34" charset="0"/>
            </a:endParaRPr>
          </a:p>
          <a:p>
            <a:pPr eaLnBrk="1" fontAlgn="auto" hangingPunct="1">
              <a:spcAft>
                <a:spcPts val="0"/>
              </a:spcAft>
              <a:buFont typeface="Arial" pitchFamily="34" charset="0"/>
              <a:buNone/>
              <a:defRPr/>
            </a:pPr>
            <a:r>
              <a:rPr lang="en-AU" sz="2200" b="1" dirty="0" smtClean="0">
                <a:cs typeface="Calibri" pitchFamily="34" charset="0"/>
              </a:rPr>
              <a:t>The </a:t>
            </a:r>
            <a:r>
              <a:rPr lang="en-AU" sz="2200" b="1" dirty="0">
                <a:cs typeface="Calibri" pitchFamily="34" charset="0"/>
              </a:rPr>
              <a:t>How:  </a:t>
            </a:r>
          </a:p>
          <a:p>
            <a:pPr eaLnBrk="1" fontAlgn="auto" hangingPunct="1">
              <a:spcAft>
                <a:spcPts val="0"/>
              </a:spcAft>
              <a:buFont typeface="Arial" pitchFamily="34" charset="0"/>
              <a:buNone/>
              <a:defRPr/>
            </a:pPr>
            <a:r>
              <a:rPr lang="en-AU" sz="2200" b="1" dirty="0">
                <a:cs typeface="Calibri" pitchFamily="34" charset="0"/>
              </a:rPr>
              <a:t>	</a:t>
            </a:r>
            <a:r>
              <a:rPr lang="en-AU" sz="2200" b="1" dirty="0" smtClean="0">
                <a:cs typeface="Calibri" pitchFamily="34" charset="0"/>
              </a:rPr>
              <a:t>Effective </a:t>
            </a:r>
            <a:r>
              <a:rPr lang="en-AU" sz="2200" b="1" dirty="0">
                <a:cs typeface="Calibri" pitchFamily="34" charset="0"/>
              </a:rPr>
              <a:t>implementation frameworks (e.g. strategies to  </a:t>
            </a:r>
            <a:r>
              <a:rPr lang="en-AU" sz="2200" b="1" dirty="0" smtClean="0">
                <a:cs typeface="Calibri" pitchFamily="34" charset="0"/>
              </a:rPr>
              <a:t>change </a:t>
            </a:r>
            <a:r>
              <a:rPr lang="en-AU" sz="2200" b="1" dirty="0">
                <a:cs typeface="Calibri" pitchFamily="34" charset="0"/>
              </a:rPr>
              <a:t>and maintain behaviour of practitioners </a:t>
            </a:r>
            <a:r>
              <a:rPr lang="en-AU" sz="2200" b="1" dirty="0" smtClean="0">
                <a:cs typeface="Calibri" pitchFamily="34" charset="0"/>
              </a:rPr>
              <a:t> and </a:t>
            </a:r>
            <a:r>
              <a:rPr lang="en-AU" sz="2200" b="1" dirty="0">
                <a:cs typeface="Calibri" pitchFamily="34" charset="0"/>
              </a:rPr>
              <a:t>create </a:t>
            </a:r>
            <a:r>
              <a:rPr lang="en-AU" sz="2200" b="1" dirty="0" smtClean="0">
                <a:cs typeface="Calibri" pitchFamily="34" charset="0"/>
              </a:rPr>
              <a:t>hospitable </a:t>
            </a:r>
            <a:r>
              <a:rPr lang="en-AU" sz="2200" b="1" dirty="0">
                <a:cs typeface="Calibri" pitchFamily="34" charset="0"/>
              </a:rPr>
              <a:t>organisational systems) </a:t>
            </a:r>
          </a:p>
          <a:p>
            <a:pPr eaLnBrk="1" fontAlgn="auto" hangingPunct="1">
              <a:spcAft>
                <a:spcPts val="0"/>
              </a:spcAft>
              <a:buFont typeface="Arial" pitchFamily="34" charset="0"/>
              <a:buNone/>
              <a:defRPr/>
            </a:pPr>
            <a:endParaRPr lang="en-AU" sz="2200" b="1" dirty="0" smtClean="0">
              <a:cs typeface="Calibri" pitchFamily="34" charset="0"/>
            </a:endParaRPr>
          </a:p>
          <a:p>
            <a:pPr eaLnBrk="1" fontAlgn="auto" hangingPunct="1">
              <a:spcAft>
                <a:spcPts val="0"/>
              </a:spcAft>
              <a:buFont typeface="Arial" pitchFamily="34" charset="0"/>
              <a:buNone/>
              <a:defRPr/>
            </a:pPr>
            <a:r>
              <a:rPr lang="en-AU" sz="2200" b="1" dirty="0" smtClean="0">
                <a:cs typeface="Calibri" pitchFamily="34" charset="0"/>
              </a:rPr>
              <a:t>The </a:t>
            </a:r>
            <a:r>
              <a:rPr lang="en-AU" sz="2200" b="1" dirty="0">
                <a:cs typeface="Calibri" pitchFamily="34" charset="0"/>
              </a:rPr>
              <a:t>Who: </a:t>
            </a:r>
          </a:p>
          <a:p>
            <a:pPr eaLnBrk="1" fontAlgn="auto" hangingPunct="1">
              <a:spcAft>
                <a:spcPts val="0"/>
              </a:spcAft>
              <a:buFont typeface="Arial" pitchFamily="34" charset="0"/>
              <a:buNone/>
              <a:defRPr/>
            </a:pPr>
            <a:r>
              <a:rPr lang="en-AU" sz="2200" b="1" dirty="0">
                <a:cs typeface="Calibri" pitchFamily="34" charset="0"/>
              </a:rPr>
              <a:t>	</a:t>
            </a:r>
            <a:r>
              <a:rPr lang="en-AU" sz="2200" b="1" dirty="0" smtClean="0">
                <a:cs typeface="Calibri" pitchFamily="34" charset="0"/>
              </a:rPr>
              <a:t>Expert </a:t>
            </a:r>
            <a:r>
              <a:rPr lang="en-AU" sz="2200" b="1" dirty="0">
                <a:cs typeface="Calibri" pitchFamily="34" charset="0"/>
              </a:rPr>
              <a:t>implementation assistance </a:t>
            </a:r>
          </a:p>
          <a:p>
            <a:pPr eaLnBrk="1" fontAlgn="auto" hangingPunct="1">
              <a:spcAft>
                <a:spcPts val="0"/>
              </a:spcAft>
              <a:buFont typeface="Arial" pitchFamily="34" charset="0"/>
              <a:buNone/>
              <a:defRPr/>
            </a:pPr>
            <a:endParaRPr lang="en-AU" dirty="0"/>
          </a:p>
        </p:txBody>
      </p:sp>
      <p:sp>
        <p:nvSpPr>
          <p:cNvPr id="4" name="Title 3"/>
          <p:cNvSpPr>
            <a:spLocks noGrp="1"/>
          </p:cNvSpPr>
          <p:nvPr>
            <p:ph type="title"/>
          </p:nvPr>
        </p:nvSpPr>
        <p:spPr/>
        <p:txBody>
          <a:bodyPr rtlCol="0">
            <a:normAutofit fontScale="90000"/>
          </a:bodyPr>
          <a:lstStyle/>
          <a:p>
            <a:pPr eaLnBrk="1" fontAlgn="auto" hangingPunct="1">
              <a:spcAft>
                <a:spcPts val="0"/>
              </a:spcAft>
              <a:defRPr/>
            </a:pPr>
            <a:r>
              <a:rPr lang="en-AU" dirty="0" smtClean="0"/>
              <a:t>To implement evidence-based practices and programs we need...</a:t>
            </a:r>
            <a:endParaRPr lang="en-AU"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488" y="223838"/>
            <a:ext cx="7769225" cy="895350"/>
          </a:xfrm>
        </p:spPr>
        <p:txBody>
          <a:bodyPr rtlCol="0">
            <a:normAutofit fontScale="90000"/>
          </a:bodyPr>
          <a:lstStyle/>
          <a:p>
            <a:pPr eaLnBrk="1" fontAlgn="auto" hangingPunct="1">
              <a:spcAft>
                <a:spcPts val="0"/>
              </a:spcAft>
              <a:defRPr/>
            </a:pPr>
            <a:r>
              <a:rPr lang="en-AU" dirty="0" smtClean="0"/>
              <a:t>Evidence-based practice and programs</a:t>
            </a:r>
            <a:endParaRPr lang="en-AU" dirty="0"/>
          </a:p>
        </p:txBody>
      </p:sp>
      <p:sp>
        <p:nvSpPr>
          <p:cNvPr id="32770" name="Content Placeholder 2"/>
          <p:cNvSpPr>
            <a:spLocks noGrp="1"/>
          </p:cNvSpPr>
          <p:nvPr>
            <p:ph idx="1"/>
          </p:nvPr>
        </p:nvSpPr>
        <p:spPr/>
        <p:txBody>
          <a:bodyPr/>
          <a:lstStyle/>
          <a:p>
            <a:pPr eaLnBrk="1" hangingPunct="1">
              <a:buFont typeface="Arial" charset="0"/>
              <a:buNone/>
            </a:pPr>
            <a:r>
              <a:rPr lang="en-AU" sz="2800" b="1" smtClean="0"/>
              <a:t>Evidence-based practices</a:t>
            </a:r>
            <a:r>
              <a:rPr lang="en-AU" sz="2800" smtClean="0"/>
              <a:t> </a:t>
            </a:r>
          </a:p>
          <a:p>
            <a:pPr eaLnBrk="1" hangingPunct="1"/>
            <a:r>
              <a:rPr lang="en-AU" sz="2800" smtClean="0"/>
              <a:t>skills, techniques, and strategies that can be used by a practitioner. </a:t>
            </a:r>
          </a:p>
          <a:p>
            <a:pPr eaLnBrk="1" hangingPunct="1"/>
            <a:r>
              <a:rPr lang="en-AU" sz="2800" smtClean="0"/>
              <a:t>common elements (Chorpita et al) / kernels (Embry, 2004) </a:t>
            </a:r>
          </a:p>
          <a:p>
            <a:pPr eaLnBrk="1" hangingPunct="1">
              <a:buFont typeface="Arial" charset="0"/>
              <a:buNone/>
            </a:pPr>
            <a:r>
              <a:rPr lang="en-AU" sz="2800" b="1" smtClean="0"/>
              <a:t>Evidence-based programs</a:t>
            </a:r>
            <a:r>
              <a:rPr lang="en-AU" sz="2800" smtClean="0"/>
              <a:t> </a:t>
            </a:r>
          </a:p>
          <a:p>
            <a:pPr eaLnBrk="1" hangingPunct="1"/>
            <a:r>
              <a:rPr lang="en-AU" sz="2800" smtClean="0"/>
              <a:t>collections of practices that are done within known parameters (philosophy, values, service delivery structure, and treatment components)  </a:t>
            </a:r>
          </a:p>
          <a:p>
            <a:pPr eaLnBrk="1" hangingPunct="1">
              <a:buFont typeface="Arial" charset="0"/>
              <a:buNone/>
            </a:pPr>
            <a:endParaRPr lang="en-AU" smtClean="0"/>
          </a:p>
          <a:p>
            <a:pPr eaLnBrk="1" hangingPunct="1"/>
            <a:endParaRPr lang="en-AU"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AU" dirty="0" smtClean="0"/>
              <a:t>Evidence informed implementation:</a:t>
            </a:r>
            <a:br>
              <a:rPr lang="en-AU" dirty="0" smtClean="0"/>
            </a:br>
            <a:r>
              <a:rPr lang="en-AU" dirty="0" smtClean="0"/>
              <a:t>Implementation frameworks</a:t>
            </a:r>
            <a:endParaRPr lang="en-AU" dirty="0"/>
          </a:p>
        </p:txBody>
      </p:sp>
      <p:sp>
        <p:nvSpPr>
          <p:cNvPr id="34818" name="Content Placeholder 2"/>
          <p:cNvSpPr>
            <a:spLocks noGrp="1"/>
          </p:cNvSpPr>
          <p:nvPr>
            <p:ph idx="1"/>
          </p:nvPr>
        </p:nvSpPr>
        <p:spPr>
          <a:xfrm>
            <a:off x="503238" y="1720850"/>
            <a:ext cx="7769225" cy="3817938"/>
          </a:xfrm>
        </p:spPr>
        <p:txBody>
          <a:bodyPr/>
          <a:lstStyle/>
          <a:p>
            <a:pPr eaLnBrk="1" hangingPunct="1">
              <a:buFont typeface="Arial" charset="0"/>
              <a:buNone/>
            </a:pPr>
            <a:r>
              <a:rPr lang="en-AU" sz="2200" smtClean="0"/>
              <a:t>The value of frameworks is </a:t>
            </a:r>
          </a:p>
          <a:p>
            <a:pPr eaLnBrk="1" hangingPunct="1"/>
            <a:r>
              <a:rPr lang="en-AU" sz="2200" smtClean="0"/>
              <a:t>To promote the ability to generalise beyond the immediate project or initiative </a:t>
            </a:r>
          </a:p>
          <a:p>
            <a:pPr eaLnBrk="1" hangingPunct="1"/>
            <a:r>
              <a:rPr lang="en-AU" sz="2200" smtClean="0"/>
              <a:t>To enhance communication among partners (e.g. better understanding of one another) </a:t>
            </a:r>
          </a:p>
          <a:p>
            <a:pPr eaLnBrk="1" hangingPunct="1"/>
            <a:r>
              <a:rPr lang="en-AU" sz="2200" smtClean="0"/>
              <a:t>To more easily share and apply improvements </a:t>
            </a:r>
          </a:p>
          <a:p>
            <a:pPr eaLnBrk="1" hangingPunct="1"/>
            <a:r>
              <a:rPr lang="en-AU" sz="2200" smtClean="0"/>
              <a:t>To increase the relevance of the “lessons learned” </a:t>
            </a:r>
          </a:p>
          <a:p>
            <a:pPr eaLnBrk="1" hangingPunct="1"/>
            <a:endParaRPr lang="en-AU"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598488" y="365125"/>
            <a:ext cx="7991475" cy="903288"/>
          </a:xfrm>
        </p:spPr>
        <p:txBody>
          <a:bodyPr rtlCol="0">
            <a:normAutofit fontScale="90000"/>
          </a:bodyPr>
          <a:lstStyle/>
          <a:p>
            <a:pPr eaLnBrk="1" fontAlgn="auto" hangingPunct="1">
              <a:spcAft>
                <a:spcPts val="0"/>
              </a:spcAft>
              <a:defRPr/>
            </a:pPr>
            <a:r>
              <a:rPr lang="en-AU" sz="2800" dirty="0" smtClean="0"/>
              <a:t>Evidence informed approaches to implementation</a:t>
            </a:r>
            <a:br>
              <a:rPr lang="en-AU" sz="2800" dirty="0" smtClean="0"/>
            </a:br>
            <a:r>
              <a:rPr lang="en-AU" sz="2800" b="1" dirty="0" smtClean="0"/>
              <a:t>PRC Knowledge </a:t>
            </a:r>
            <a:r>
              <a:rPr lang="en-AU" sz="2800" b="1" dirty="0"/>
              <a:t>to Implementation Cycle </a:t>
            </a:r>
            <a:r>
              <a:rPr lang="en-AU" sz="2800" dirty="0"/>
              <a:t/>
            </a:r>
            <a:br>
              <a:rPr lang="en-AU" sz="2800" dirty="0"/>
            </a:br>
            <a:r>
              <a:rPr lang="en-AU" sz="2000" dirty="0"/>
              <a:t>(based on </a:t>
            </a:r>
            <a:r>
              <a:rPr lang="en-AU" sz="2000" dirty="0" err="1"/>
              <a:t>Fixsen</a:t>
            </a:r>
            <a:r>
              <a:rPr lang="en-AU" sz="2000" dirty="0"/>
              <a:t> et al </a:t>
            </a:r>
            <a:r>
              <a:rPr lang="en-AU" sz="2000" dirty="0" smtClean="0"/>
              <a:t>2005  &amp; Aarons et al, 2011) </a:t>
            </a:r>
            <a:endParaRPr lang="en-US" sz="2000" dirty="0"/>
          </a:p>
        </p:txBody>
      </p:sp>
      <p:sp>
        <p:nvSpPr>
          <p:cNvPr id="14339" name="Rectangle 2"/>
          <p:cNvSpPr>
            <a:spLocks noGrp="1" noChangeArrowheads="1"/>
          </p:cNvSpPr>
          <p:nvPr>
            <p:ph type="body" idx="1"/>
          </p:nvPr>
        </p:nvSpPr>
        <p:spPr>
          <a:xfrm>
            <a:off x="598488" y="1871663"/>
            <a:ext cx="7769225" cy="3744912"/>
          </a:xfrm>
        </p:spPr>
        <p:txBody>
          <a:bodyPr rtlCol="0">
            <a:normAutofit/>
          </a:bodyPr>
          <a:lstStyle/>
          <a:p>
            <a:pPr eaLnBrk="1" fontAlgn="auto" hangingPunct="1">
              <a:spcAft>
                <a:spcPts val="0"/>
              </a:spcAft>
              <a:buFont typeface="Arial" pitchFamily="34" charset="0"/>
              <a:buNone/>
              <a:defRPr/>
            </a:pPr>
            <a:endParaRPr lang="en-US" sz="2500" b="1" dirty="0">
              <a:cs typeface="Calibri" pitchFamily="34" charset="0"/>
            </a:endParaRPr>
          </a:p>
          <a:p>
            <a:pPr marL="0" indent="0" eaLnBrk="1" fontAlgn="auto" hangingPunct="1">
              <a:spcAft>
                <a:spcPts val="0"/>
              </a:spcAft>
              <a:buFont typeface="Arial" pitchFamily="34" charset="0"/>
              <a:buChar char="•"/>
              <a:defRPr/>
            </a:pPr>
            <a:endParaRPr lang="en-US" dirty="0"/>
          </a:p>
        </p:txBody>
      </p:sp>
      <p:pic>
        <p:nvPicPr>
          <p:cNvPr id="35843" name="bbc2e1d6-04f6-4bc8-ac30-a888416d0f3c" descr="8A9DD629-E74E-40EE-8ED6-0B59F84CE9DA@huddledesign"/>
          <p:cNvPicPr>
            <a:picLocks noChangeAspect="1" noChangeArrowheads="1"/>
          </p:cNvPicPr>
          <p:nvPr/>
        </p:nvPicPr>
        <p:blipFill>
          <a:blip r:embed="rId3" cstate="print"/>
          <a:srcRect/>
          <a:stretch>
            <a:fillRect/>
          </a:stretch>
        </p:blipFill>
        <p:spPr bwMode="auto">
          <a:xfrm>
            <a:off x="214313" y="1714500"/>
            <a:ext cx="8929687" cy="47148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Content Placeholder 3" descr="C:\Users\robynm\AppData\Local\Microsoft\Windows\Temporary Internet Files\Content.Outlook\SFF5OXOU\Hasson(2010) implementation framework.jpg"/>
          <p:cNvPicPr>
            <a:picLocks noGrp="1"/>
          </p:cNvPicPr>
          <p:nvPr>
            <p:ph idx="1"/>
          </p:nvPr>
        </p:nvPicPr>
        <p:blipFill>
          <a:blip r:embed="rId3" cstate="print"/>
          <a:srcRect/>
          <a:stretch>
            <a:fillRect/>
          </a:stretch>
        </p:blipFill>
        <p:spPr>
          <a:xfrm>
            <a:off x="0" y="285750"/>
            <a:ext cx="9144000" cy="657225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AU" sz="4000" smtClean="0"/>
              <a:t>Agency Level</a:t>
            </a:r>
            <a:br>
              <a:rPr lang="en-AU" sz="4000" smtClean="0"/>
            </a:br>
            <a:r>
              <a:rPr lang="en-AU" sz="4000" smtClean="0"/>
              <a:t>The ‘what’ is in further development </a:t>
            </a:r>
          </a:p>
        </p:txBody>
      </p:sp>
      <p:sp>
        <p:nvSpPr>
          <p:cNvPr id="3" name="Content Placeholder 2"/>
          <p:cNvSpPr>
            <a:spLocks noGrp="1"/>
          </p:cNvSpPr>
          <p:nvPr>
            <p:ph idx="1"/>
          </p:nvPr>
        </p:nvSpPr>
        <p:spPr>
          <a:xfrm>
            <a:off x="598488" y="1598613"/>
            <a:ext cx="7769225" cy="2584450"/>
          </a:xfrm>
        </p:spPr>
        <p:txBody>
          <a:bodyPr rtlCol="0">
            <a:normAutofit fontScale="92500" lnSpcReduction="20000"/>
          </a:bodyPr>
          <a:lstStyle/>
          <a:p>
            <a:pPr eaLnBrk="1" fontAlgn="auto" hangingPunct="1">
              <a:spcAft>
                <a:spcPts val="0"/>
              </a:spcAft>
              <a:buFont typeface="Arial" pitchFamily="34" charset="0"/>
              <a:buNone/>
              <a:defRPr/>
            </a:pPr>
            <a:endParaRPr lang="en-AU" dirty="0" smtClean="0">
              <a:cs typeface="Calibri" pitchFamily="34" charset="0"/>
            </a:endParaRPr>
          </a:p>
          <a:p>
            <a:pPr eaLnBrk="1" fontAlgn="auto" hangingPunct="1">
              <a:lnSpc>
                <a:spcPct val="150000"/>
              </a:lnSpc>
              <a:spcAft>
                <a:spcPts val="0"/>
              </a:spcAft>
              <a:buFont typeface="Arial" pitchFamily="34" charset="0"/>
              <a:buNone/>
              <a:defRPr/>
            </a:pPr>
            <a:r>
              <a:rPr lang="en-AU" sz="2500" dirty="0">
                <a:cs typeface="Calibri" pitchFamily="34" charset="0"/>
              </a:rPr>
              <a:t>Refinement of an agency wide practice framework aimed at promoting the resilience in vulnerable children and their families </a:t>
            </a:r>
          </a:p>
          <a:p>
            <a:pPr eaLnBrk="1" fontAlgn="auto" hangingPunct="1">
              <a:lnSpc>
                <a:spcPct val="150000"/>
              </a:lnSpc>
              <a:spcAft>
                <a:spcPts val="0"/>
              </a:spcAft>
              <a:buFont typeface="Arial" pitchFamily="34" charset="0"/>
              <a:buNone/>
              <a:defRPr/>
            </a:pPr>
            <a:r>
              <a:rPr lang="en-AU" sz="2500" dirty="0">
                <a:cs typeface="Calibri" pitchFamily="34" charset="0"/>
              </a:rPr>
              <a:t> </a:t>
            </a:r>
          </a:p>
          <a:p>
            <a:pPr eaLnBrk="1" fontAlgn="auto" hangingPunct="1">
              <a:spcAft>
                <a:spcPts val="0"/>
              </a:spcAft>
              <a:buFont typeface="Arial" pitchFamily="34" charset="0"/>
              <a:buChar char="•"/>
              <a:defRPr/>
            </a:pPr>
            <a:endParaRPr lang="en-AU"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b="1" smtClean="0">
                <a:solidFill>
                  <a:srgbClr val="3C8C93"/>
                </a:solidFill>
              </a:rPr>
              <a:t>Case study</a:t>
            </a:r>
            <a:endParaRPr lang="en-AU" b="1" smtClean="0">
              <a:solidFill>
                <a:srgbClr val="3C8C93"/>
              </a:solidFill>
            </a:endParaRPr>
          </a:p>
        </p:txBody>
      </p:sp>
      <p:sp>
        <p:nvSpPr>
          <p:cNvPr id="3" name="Content Placeholder 2"/>
          <p:cNvSpPr>
            <a:spLocks noGrp="1"/>
          </p:cNvSpPr>
          <p:nvPr>
            <p:ph idx="1"/>
          </p:nvPr>
        </p:nvSpPr>
        <p:spPr>
          <a:xfrm>
            <a:off x="503238" y="1520825"/>
            <a:ext cx="8086725" cy="4419600"/>
          </a:xfrm>
        </p:spPr>
        <p:txBody>
          <a:bodyPr>
            <a:normAutofit/>
          </a:bodyPr>
          <a:lstStyle/>
          <a:p>
            <a:pPr eaLnBrk="1" hangingPunct="1">
              <a:lnSpc>
                <a:spcPct val="90000"/>
              </a:lnSpc>
              <a:buFont typeface="Arial" charset="0"/>
              <a:buNone/>
            </a:pPr>
            <a:r>
              <a:rPr lang="en-AU" sz="2400" b="1" smtClean="0"/>
              <a:t>Consultation phase, where is the agency at?</a:t>
            </a:r>
          </a:p>
          <a:p>
            <a:pPr eaLnBrk="1" hangingPunct="1">
              <a:lnSpc>
                <a:spcPct val="90000"/>
              </a:lnSpc>
            </a:pPr>
            <a:r>
              <a:rPr lang="en-AU" sz="2400" smtClean="0"/>
              <a:t>Exploration? Assess readiness and fit, ensure platform built through implementation teams (planning)</a:t>
            </a:r>
          </a:p>
          <a:p>
            <a:pPr eaLnBrk="1" hangingPunct="1">
              <a:lnSpc>
                <a:spcPct val="90000"/>
              </a:lnSpc>
            </a:pPr>
            <a:r>
              <a:rPr lang="en-AU" sz="2400" smtClean="0"/>
              <a:t>Installation? Are the resources which are necessary to start project ready and available  (installing)</a:t>
            </a:r>
          </a:p>
          <a:p>
            <a:pPr eaLnBrk="1" hangingPunct="1">
              <a:lnSpc>
                <a:spcPct val="90000"/>
              </a:lnSpc>
            </a:pPr>
            <a:r>
              <a:rPr lang="en-AU" sz="2400" smtClean="0"/>
              <a:t>Initial Implementation? frequent problem-solving at the practice and program levels. (supporting)</a:t>
            </a:r>
          </a:p>
          <a:p>
            <a:pPr eaLnBrk="1" hangingPunct="1">
              <a:lnSpc>
                <a:spcPct val="90000"/>
              </a:lnSpc>
            </a:pPr>
            <a:r>
              <a:rPr lang="en-AU" sz="2400" smtClean="0"/>
              <a:t>Full Implementation? Assure components are integrated into the organization and are functioning effectively to achieve desired outcomes. </a:t>
            </a:r>
          </a:p>
          <a:p>
            <a:pPr eaLnBrk="1" hangingPunct="1">
              <a:lnSpc>
                <a:spcPct val="90000"/>
              </a:lnSpc>
            </a:pPr>
            <a:r>
              <a:rPr lang="en-AU" sz="2400" smtClean="0"/>
              <a:t>(improving and sustaining)</a:t>
            </a:r>
          </a:p>
          <a:p>
            <a:pPr eaLnBrk="1" hangingPunct="1">
              <a:lnSpc>
                <a:spcPct val="90000"/>
              </a:lnSpc>
              <a:buFont typeface="Arial" charset="0"/>
              <a:buNone/>
            </a:pPr>
            <a:endParaRPr lang="en-AU" sz="2000" smtClean="0"/>
          </a:p>
          <a:p>
            <a:pPr eaLnBrk="1" hangingPunct="1">
              <a:lnSpc>
                <a:spcPct val="90000"/>
              </a:lnSpc>
              <a:buFont typeface="Arial" charset="0"/>
              <a:buNone/>
            </a:pPr>
            <a:endParaRPr lang="en-AU" sz="2500" smtClean="0"/>
          </a:p>
          <a:p>
            <a:pPr eaLnBrk="1" hangingPunct="1">
              <a:lnSpc>
                <a:spcPct val="90000"/>
              </a:lnSpc>
              <a:buFont typeface="Arial" charset="0"/>
              <a:buNone/>
            </a:pPr>
            <a:endParaRPr lang="en-AU" sz="2500" smtClean="0"/>
          </a:p>
          <a:p>
            <a:pPr eaLnBrk="1" hangingPunct="1">
              <a:lnSpc>
                <a:spcPct val="90000"/>
              </a:lnSpc>
              <a:buFont typeface="Arial" charset="0"/>
              <a:buNone/>
            </a:pPr>
            <a:endParaRPr lang="en-AU" sz="2500" smtClean="0"/>
          </a:p>
          <a:p>
            <a:pPr eaLnBrk="1" hangingPunct="1">
              <a:lnSpc>
                <a:spcPct val="90000"/>
              </a:lnSpc>
              <a:buFont typeface="Arial" charset="0"/>
              <a:buNone/>
            </a:pPr>
            <a:endParaRPr lang="en-AU" sz="2500" smtClean="0"/>
          </a:p>
          <a:p>
            <a:pPr eaLnBrk="1" hangingPunct="1">
              <a:lnSpc>
                <a:spcPct val="90000"/>
              </a:lnSpc>
              <a:buFont typeface="Arial" charset="0"/>
              <a:buNone/>
            </a:pPr>
            <a:endParaRPr lang="en-AU" sz="2500" smtClean="0"/>
          </a:p>
          <a:p>
            <a:pPr eaLnBrk="1" hangingPunct="1">
              <a:lnSpc>
                <a:spcPct val="90000"/>
              </a:lnSpc>
              <a:buFont typeface="Arial" charset="0"/>
              <a:buNone/>
            </a:pPr>
            <a:endParaRPr lang="en-AU" smtClean="0"/>
          </a:p>
          <a:p>
            <a:pPr eaLnBrk="1" hangingPunct="1">
              <a:lnSpc>
                <a:spcPct val="90000"/>
              </a:lnSpc>
              <a:buFont typeface="Arial" charset="0"/>
              <a:buNone/>
            </a:pPr>
            <a:endParaRPr lang="en-AU"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sz="4000" b="1" smtClean="0">
                <a:solidFill>
                  <a:srgbClr val="3C8C93"/>
                </a:solidFill>
              </a:rPr>
              <a:t>This session covers</a:t>
            </a:r>
            <a:endParaRPr lang="en-AU" sz="4000" b="1" smtClean="0">
              <a:solidFill>
                <a:srgbClr val="3C8C93"/>
              </a:solidFill>
            </a:endParaRPr>
          </a:p>
        </p:txBody>
      </p:sp>
      <p:sp>
        <p:nvSpPr>
          <p:cNvPr id="15362" name="Content Placeholder 2"/>
          <p:cNvSpPr>
            <a:spLocks noGrp="1"/>
          </p:cNvSpPr>
          <p:nvPr>
            <p:ph idx="1"/>
          </p:nvPr>
        </p:nvSpPr>
        <p:spPr>
          <a:xfrm>
            <a:off x="457200" y="1857375"/>
            <a:ext cx="8229600" cy="4268788"/>
          </a:xfrm>
        </p:spPr>
        <p:txBody>
          <a:bodyPr/>
          <a:lstStyle/>
          <a:p>
            <a:pPr eaLnBrk="1" hangingPunct="1"/>
            <a:r>
              <a:rPr lang="en-AU" sz="2800" smtClean="0"/>
              <a:t>What is implementation and why does it matter?</a:t>
            </a:r>
          </a:p>
          <a:p>
            <a:pPr eaLnBrk="1" hangingPunct="1"/>
            <a:r>
              <a:rPr lang="en-AU" sz="2800" smtClean="0"/>
              <a:t>Move to, and importance of, evaluating implementation of services and programs</a:t>
            </a:r>
          </a:p>
          <a:p>
            <a:pPr eaLnBrk="1" hangingPunct="1"/>
            <a:r>
              <a:rPr lang="en-AU" sz="2800" smtClean="0"/>
              <a:t>Evidence informed approaches to implementation</a:t>
            </a:r>
          </a:p>
          <a:p>
            <a:pPr eaLnBrk="1" hangingPunct="1"/>
            <a:r>
              <a:rPr lang="en-AU" sz="2800" smtClean="0"/>
              <a:t>Approaches to evaluating implementation</a:t>
            </a:r>
          </a:p>
          <a:p>
            <a:pPr eaLnBrk="1" hangingPunct="1"/>
            <a:r>
              <a:rPr lang="en-AU" sz="2800" smtClean="0"/>
              <a:t>Case study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en-AU" smtClean="0"/>
              <a:t>Exploration – Resilience Practice Framework </a:t>
            </a:r>
          </a:p>
        </p:txBody>
      </p:sp>
      <p:sp>
        <p:nvSpPr>
          <p:cNvPr id="41986" name="Content Placeholder 2"/>
          <p:cNvSpPr>
            <a:spLocks noGrp="1"/>
          </p:cNvSpPr>
          <p:nvPr>
            <p:ph idx="1"/>
          </p:nvPr>
        </p:nvSpPr>
        <p:spPr/>
        <p:txBody>
          <a:bodyPr/>
          <a:lstStyle/>
          <a:p>
            <a:pPr eaLnBrk="1" hangingPunct="1"/>
            <a:r>
              <a:rPr lang="en-AU" smtClean="0"/>
              <a:t>Past implementation failure – demonstrated by previous research</a:t>
            </a:r>
          </a:p>
          <a:p>
            <a:pPr eaLnBrk="1" hangingPunct="1"/>
            <a:endParaRPr lang="en-AU" smtClean="0"/>
          </a:p>
          <a:p>
            <a:pPr eaLnBrk="1" hangingPunct="1">
              <a:buFont typeface="Arial" charset="0"/>
              <a:buNone/>
            </a:pPr>
            <a:r>
              <a:rPr lang="en-AU" smtClean="0"/>
              <a:t>NEW APPROACH – phase 1 exploration</a:t>
            </a:r>
          </a:p>
          <a:p>
            <a:pPr eaLnBrk="1" hangingPunct="1"/>
            <a:r>
              <a:rPr lang="en-AU" smtClean="0"/>
              <a:t>Learning circles to raise awareness </a:t>
            </a:r>
          </a:p>
          <a:p>
            <a:pPr eaLnBrk="1" hangingPunct="1"/>
            <a:r>
              <a:rPr lang="en-AU" smtClean="0"/>
              <a:t>Phase 1 evaluation – usefulness of learning circles </a:t>
            </a:r>
          </a:p>
          <a:p>
            <a:pPr eaLnBrk="1" hangingPunct="1">
              <a:buFont typeface="Arial" charset="0"/>
              <a:buNone/>
            </a:pPr>
            <a:endParaRPr lang="en-AU"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DB2E7B48-9971-4ECC-8B01-DEB1D6C474A6}" type="slidenum">
              <a:rPr lang="en-AU" sz="1400">
                <a:ea typeface="ＭＳ Ｐゴシック" pitchFamily="34" charset="-128"/>
              </a:rPr>
              <a:pPr algn="r"/>
              <a:t>21</a:t>
            </a:fld>
            <a:endParaRPr lang="en-AU" sz="1400">
              <a:ea typeface="ＭＳ Ｐゴシック" pitchFamily="34" charset="-128"/>
            </a:endParaRPr>
          </a:p>
        </p:txBody>
      </p:sp>
      <p:sp>
        <p:nvSpPr>
          <p:cNvPr id="56323" name="Rectangle 2"/>
          <p:cNvSpPr>
            <a:spLocks noGrp="1" noChangeArrowheads="1"/>
          </p:cNvSpPr>
          <p:nvPr>
            <p:ph type="title" idx="4294967295"/>
          </p:nvPr>
        </p:nvSpPr>
        <p:spPr/>
        <p:txBody>
          <a:bodyPr/>
          <a:lstStyle/>
          <a:p>
            <a:pPr eaLnBrk="1" hangingPunct="1"/>
            <a:r>
              <a:rPr lang="en-AU" smtClean="0">
                <a:solidFill>
                  <a:srgbClr val="3C8C93"/>
                </a:solidFill>
              </a:rPr>
              <a:t>Project Scale</a:t>
            </a:r>
          </a:p>
        </p:txBody>
      </p:sp>
      <p:sp>
        <p:nvSpPr>
          <p:cNvPr id="53252" name="Rectangle 3"/>
          <p:cNvSpPr>
            <a:spLocks noGrp="1" noChangeArrowheads="1"/>
          </p:cNvSpPr>
          <p:nvPr>
            <p:ph type="body" idx="4294967295"/>
          </p:nvPr>
        </p:nvSpPr>
        <p:spPr/>
        <p:txBody>
          <a:bodyPr/>
          <a:lstStyle/>
          <a:p>
            <a:pPr eaLnBrk="1" hangingPunct="1"/>
            <a:r>
              <a:rPr lang="en-US" smtClean="0"/>
              <a:t>Who does it involve :</a:t>
            </a:r>
          </a:p>
          <a:p>
            <a:pPr eaLnBrk="1" hangingPunct="1"/>
            <a:r>
              <a:rPr lang="en-US" smtClean="0"/>
              <a:t>350 Child and Family staff</a:t>
            </a:r>
          </a:p>
          <a:p>
            <a:pPr eaLnBrk="1" hangingPunct="1"/>
            <a:r>
              <a:rPr lang="en-US" smtClean="0"/>
              <a:t>5 large geographic areas (60 sites in two states in Metropolitan, Regional &amp; Rural contexts) </a:t>
            </a:r>
          </a:p>
          <a:p>
            <a:pPr eaLnBrk="1" hangingPunct="1"/>
            <a:r>
              <a:rPr lang="en-US" smtClean="0"/>
              <a:t>Across program types</a:t>
            </a:r>
          </a:p>
        </p:txBody>
      </p:sp>
      <p:graphicFrame>
        <p:nvGraphicFramePr>
          <p:cNvPr id="53253" name="Object 5"/>
          <p:cNvGraphicFramePr>
            <a:graphicFrameLocks noChangeAspect="1"/>
          </p:cNvGraphicFramePr>
          <p:nvPr/>
        </p:nvGraphicFramePr>
        <p:xfrm>
          <a:off x="76200" y="76200"/>
          <a:ext cx="965200" cy="901700"/>
        </p:xfrm>
        <a:graphic>
          <a:graphicData uri="http://schemas.openxmlformats.org/presentationml/2006/ole">
            <p:oleObj spid="_x0000_s53256" name="Document" r:id="rId3" imgW="2896004" imgH="2705478" progId="Word.Document.12">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p:txBody>
          <a:bodyPr/>
          <a:lstStyle/>
          <a:p>
            <a:r>
              <a:rPr lang="en-US" smtClean="0"/>
              <a:t>Project Governance</a:t>
            </a:r>
          </a:p>
        </p:txBody>
      </p:sp>
      <p:sp>
        <p:nvSpPr>
          <p:cNvPr id="54275"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EE3F30A-8082-490A-935F-97B376C95C6F}" type="slidenum">
              <a:rPr lang="en-AU" sz="1400">
                <a:ea typeface="ＭＳ Ｐゴシック" pitchFamily="34" charset="-128"/>
              </a:rPr>
              <a:pPr algn="r"/>
              <a:t>22</a:t>
            </a:fld>
            <a:endParaRPr lang="en-AU" sz="1400">
              <a:ea typeface="ＭＳ Ｐゴシック" pitchFamily="34" charset="-128"/>
            </a:endParaRPr>
          </a:p>
        </p:txBody>
      </p:sp>
      <p:sp>
        <p:nvSpPr>
          <p:cNvPr id="54276" name="Content Placeholder 5"/>
          <p:cNvSpPr>
            <a:spLocks noGrp="1"/>
          </p:cNvSpPr>
          <p:nvPr>
            <p:ph idx="4294967295"/>
          </p:nvPr>
        </p:nvSpPr>
        <p:spPr>
          <a:xfrm>
            <a:off x="457200" y="1417638"/>
            <a:ext cx="8229600" cy="4983162"/>
          </a:xfrm>
        </p:spPr>
        <p:txBody>
          <a:bodyPr/>
          <a:lstStyle/>
          <a:p>
            <a:endParaRPr lang="en-AU" smtClean="0"/>
          </a:p>
        </p:txBody>
      </p:sp>
      <p:sp>
        <p:nvSpPr>
          <p:cNvPr id="7" name="Rectangle 6"/>
          <p:cNvSpPr>
            <a:spLocks noChangeArrowheads="1"/>
          </p:cNvSpPr>
          <p:nvPr/>
        </p:nvSpPr>
        <p:spPr bwMode="auto">
          <a:xfrm>
            <a:off x="533400" y="1676400"/>
            <a:ext cx="1447800" cy="2971800"/>
          </a:xfrm>
          <a:prstGeom prst="rect">
            <a:avLst/>
          </a:prstGeom>
          <a:solidFill>
            <a:srgbClr val="3C8C93"/>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r>
              <a:rPr lang="en-US" dirty="0">
                <a:latin typeface="+mn-lt"/>
                <a:cs typeface="+mn-cs"/>
              </a:rPr>
              <a:t>Operations </a:t>
            </a:r>
          </a:p>
          <a:p>
            <a:pPr algn="ctr">
              <a:defRPr/>
            </a:pPr>
            <a:r>
              <a:rPr lang="en-US" dirty="0">
                <a:latin typeface="+mn-lt"/>
                <a:cs typeface="+mn-cs"/>
              </a:rPr>
              <a:t>Group</a:t>
            </a:r>
          </a:p>
        </p:txBody>
      </p:sp>
      <p:sp>
        <p:nvSpPr>
          <p:cNvPr id="8" name="Process 7"/>
          <p:cNvSpPr>
            <a:spLocks noChangeArrowheads="1"/>
          </p:cNvSpPr>
          <p:nvPr/>
        </p:nvSpPr>
        <p:spPr bwMode="auto">
          <a:xfrm>
            <a:off x="7467600" y="1676400"/>
            <a:ext cx="1219200" cy="1219200"/>
          </a:xfrm>
          <a:prstGeom prst="flowChartProcess">
            <a:avLst/>
          </a:prstGeom>
          <a:solidFill>
            <a:srgbClr val="3C8C93"/>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r>
              <a:rPr lang="en-US" dirty="0">
                <a:latin typeface="+mn-lt"/>
                <a:cs typeface="+mn-cs"/>
              </a:rPr>
              <a:t>Parenting Research Centre</a:t>
            </a:r>
          </a:p>
        </p:txBody>
      </p:sp>
      <p:sp>
        <p:nvSpPr>
          <p:cNvPr id="9" name="Rectangle 8"/>
          <p:cNvSpPr>
            <a:spLocks noChangeArrowheads="1"/>
          </p:cNvSpPr>
          <p:nvPr/>
        </p:nvSpPr>
        <p:spPr bwMode="auto">
          <a:xfrm>
            <a:off x="2971800" y="1752600"/>
            <a:ext cx="3200400" cy="914400"/>
          </a:xfrm>
          <a:prstGeom prst="rect">
            <a:avLst/>
          </a:prstGeom>
          <a:solidFill>
            <a:srgbClr val="3C8C93"/>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r>
              <a:rPr lang="en-US" dirty="0">
                <a:latin typeface="+mn-lt"/>
                <a:cs typeface="+mn-cs"/>
              </a:rPr>
              <a:t>The Way Forward:</a:t>
            </a:r>
          </a:p>
          <a:p>
            <a:pPr algn="ctr">
              <a:defRPr/>
            </a:pPr>
            <a:r>
              <a:rPr lang="en-US" dirty="0">
                <a:latin typeface="+mn-lt"/>
                <a:cs typeface="+mn-cs"/>
              </a:rPr>
              <a:t>Child &amp; Family</a:t>
            </a:r>
          </a:p>
        </p:txBody>
      </p:sp>
      <p:sp>
        <p:nvSpPr>
          <p:cNvPr id="10" name="Oval 9"/>
          <p:cNvSpPr>
            <a:spLocks noChangeArrowheads="1"/>
          </p:cNvSpPr>
          <p:nvPr/>
        </p:nvSpPr>
        <p:spPr bwMode="auto">
          <a:xfrm>
            <a:off x="3657600" y="3048000"/>
            <a:ext cx="1905000" cy="1600200"/>
          </a:xfrm>
          <a:prstGeom prst="ellipse">
            <a:avLst/>
          </a:prstGeom>
          <a:solidFill>
            <a:srgbClr val="3C8C93"/>
          </a:solidFill>
          <a:ln w="9525">
            <a:solidFill>
              <a:srgbClr val="B6DCDF"/>
            </a:solidFill>
            <a:round/>
            <a:headEnd/>
            <a:tailEnd/>
          </a:ln>
          <a:effectLst>
            <a:outerShdw dist="23000" dir="5400000" rotWithShape="0">
              <a:srgbClr val="808080">
                <a:alpha val="34999"/>
              </a:srgbClr>
            </a:outerShdw>
          </a:effectLst>
        </p:spPr>
        <p:txBody>
          <a:bodyPr anchor="ctr"/>
          <a:lstStyle/>
          <a:p>
            <a:pPr algn="ctr">
              <a:defRPr/>
            </a:pPr>
            <a:r>
              <a:rPr lang="en-US" dirty="0">
                <a:latin typeface="+mn-lt"/>
                <a:cs typeface="+mn-cs"/>
              </a:rPr>
              <a:t>Practice Imp. Team</a:t>
            </a:r>
          </a:p>
        </p:txBody>
      </p:sp>
      <p:sp>
        <p:nvSpPr>
          <p:cNvPr id="11" name="Rectangle 10"/>
          <p:cNvSpPr>
            <a:spLocks noChangeArrowheads="1"/>
          </p:cNvSpPr>
          <p:nvPr/>
        </p:nvSpPr>
        <p:spPr bwMode="auto">
          <a:xfrm>
            <a:off x="1066800" y="5943600"/>
            <a:ext cx="1066800" cy="914400"/>
          </a:xfrm>
          <a:prstGeom prst="rect">
            <a:avLst/>
          </a:prstGeom>
          <a:solidFill>
            <a:srgbClr val="3C8C93"/>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r>
              <a:rPr lang="en-US" dirty="0">
                <a:latin typeface="+mn-lt"/>
                <a:cs typeface="+mn-cs"/>
              </a:rPr>
              <a:t>Metro </a:t>
            </a:r>
          </a:p>
          <a:p>
            <a:pPr algn="ctr">
              <a:defRPr/>
            </a:pPr>
            <a:r>
              <a:rPr lang="en-US" dirty="0">
                <a:latin typeface="+mn-lt"/>
                <a:cs typeface="+mn-cs"/>
              </a:rPr>
              <a:t>Central</a:t>
            </a:r>
          </a:p>
        </p:txBody>
      </p:sp>
      <p:sp>
        <p:nvSpPr>
          <p:cNvPr id="12" name="Rectangle 11"/>
          <p:cNvSpPr>
            <a:spLocks noChangeArrowheads="1"/>
          </p:cNvSpPr>
          <p:nvPr/>
        </p:nvSpPr>
        <p:spPr bwMode="auto">
          <a:xfrm>
            <a:off x="4876800" y="5943600"/>
            <a:ext cx="914400" cy="914400"/>
          </a:xfrm>
          <a:prstGeom prst="rect">
            <a:avLst/>
          </a:prstGeom>
          <a:solidFill>
            <a:srgbClr val="3C8C93"/>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r>
              <a:rPr lang="en-US" dirty="0">
                <a:latin typeface="+mn-lt"/>
                <a:cs typeface="+mn-cs"/>
              </a:rPr>
              <a:t>R&amp;R NSW</a:t>
            </a:r>
          </a:p>
        </p:txBody>
      </p:sp>
      <p:sp>
        <p:nvSpPr>
          <p:cNvPr id="13" name="Rectangle 12"/>
          <p:cNvSpPr>
            <a:spLocks noChangeArrowheads="1"/>
          </p:cNvSpPr>
          <p:nvPr/>
        </p:nvSpPr>
        <p:spPr bwMode="auto">
          <a:xfrm>
            <a:off x="7010400" y="5943600"/>
            <a:ext cx="914400" cy="914400"/>
          </a:xfrm>
          <a:prstGeom prst="rect">
            <a:avLst/>
          </a:prstGeom>
          <a:solidFill>
            <a:srgbClr val="3C8C93"/>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r>
              <a:rPr lang="en-US" dirty="0">
                <a:latin typeface="+mn-lt"/>
                <a:cs typeface="+mn-cs"/>
              </a:rPr>
              <a:t>QLD</a:t>
            </a:r>
          </a:p>
        </p:txBody>
      </p:sp>
      <p:sp>
        <p:nvSpPr>
          <p:cNvPr id="15" name="Rectangle 14"/>
          <p:cNvSpPr>
            <a:spLocks noChangeArrowheads="1"/>
          </p:cNvSpPr>
          <p:nvPr/>
        </p:nvSpPr>
        <p:spPr bwMode="auto">
          <a:xfrm>
            <a:off x="2819400" y="5943600"/>
            <a:ext cx="914400" cy="914400"/>
          </a:xfrm>
          <a:prstGeom prst="rect">
            <a:avLst/>
          </a:prstGeom>
          <a:solidFill>
            <a:srgbClr val="3C8C93"/>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r>
              <a:rPr lang="en-US" dirty="0">
                <a:latin typeface="+mn-lt"/>
                <a:cs typeface="+mn-cs"/>
              </a:rPr>
              <a:t>SW &amp; W</a:t>
            </a:r>
          </a:p>
        </p:txBody>
      </p:sp>
      <p:sp>
        <p:nvSpPr>
          <p:cNvPr id="16" name="Rectangle 15"/>
          <p:cNvSpPr>
            <a:spLocks noChangeArrowheads="1"/>
          </p:cNvSpPr>
          <p:nvPr/>
        </p:nvSpPr>
        <p:spPr bwMode="auto">
          <a:xfrm>
            <a:off x="838200" y="5029200"/>
            <a:ext cx="7620000" cy="609600"/>
          </a:xfrm>
          <a:prstGeom prst="rect">
            <a:avLst/>
          </a:prstGeom>
          <a:solidFill>
            <a:srgbClr val="3C8C93"/>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r>
              <a:rPr lang="en-US" dirty="0">
                <a:latin typeface="+mn-lt"/>
                <a:cs typeface="+mn-cs"/>
              </a:rPr>
              <a:t>EIP Learning Circle Leaders</a:t>
            </a:r>
          </a:p>
        </p:txBody>
      </p:sp>
      <p:cxnSp>
        <p:nvCxnSpPr>
          <p:cNvPr id="22" name="Straight Arrow Connector 21"/>
          <p:cNvCxnSpPr>
            <a:cxnSpLocks noChangeShapeType="1"/>
            <a:endCxn id="9" idx="1"/>
          </p:cNvCxnSpPr>
          <p:nvPr/>
        </p:nvCxnSpPr>
        <p:spPr bwMode="auto">
          <a:xfrm>
            <a:off x="1981200" y="2209800"/>
            <a:ext cx="990600" cy="1588"/>
          </a:xfrm>
          <a:prstGeom prst="straightConnector1">
            <a:avLst/>
          </a:prstGeom>
          <a:noFill/>
          <a:ln w="25400">
            <a:solidFill>
              <a:schemeClr val="accent1"/>
            </a:solidFill>
            <a:round/>
            <a:headEnd type="arrow" w="med" len="med"/>
            <a:tailEnd type="arrow" w="med" len="med"/>
          </a:ln>
          <a:effectLst>
            <a:outerShdw dist="20000" dir="5400000" rotWithShape="0">
              <a:srgbClr val="808080">
                <a:alpha val="37999"/>
              </a:srgbClr>
            </a:outerShdw>
          </a:effectLst>
        </p:spPr>
      </p:cxnSp>
      <p:cxnSp>
        <p:nvCxnSpPr>
          <p:cNvPr id="25" name="Straight Arrow Connector 24"/>
          <p:cNvCxnSpPr>
            <a:cxnSpLocks noChangeShapeType="1"/>
            <a:stCxn id="9" idx="2"/>
          </p:cNvCxnSpPr>
          <p:nvPr/>
        </p:nvCxnSpPr>
        <p:spPr bwMode="auto">
          <a:xfrm rot="5400000">
            <a:off x="4419601" y="2819400"/>
            <a:ext cx="304800" cy="3175"/>
          </a:xfrm>
          <a:prstGeom prst="straightConnector1">
            <a:avLst/>
          </a:prstGeom>
          <a:noFill/>
          <a:ln w="25400">
            <a:solidFill>
              <a:schemeClr val="accent1"/>
            </a:solidFill>
            <a:round/>
            <a:headEnd type="arrow" w="med" len="med"/>
            <a:tailEnd type="arrow" w="med" len="med"/>
          </a:ln>
          <a:effectLst>
            <a:outerShdw dist="20000" dir="5400000" rotWithShape="0">
              <a:srgbClr val="808080">
                <a:alpha val="37999"/>
              </a:srgbClr>
            </a:outerShdw>
          </a:effectLst>
        </p:spPr>
      </p:cxnSp>
      <p:cxnSp>
        <p:nvCxnSpPr>
          <p:cNvPr id="29" name="Straight Arrow Connector 28"/>
          <p:cNvCxnSpPr>
            <a:cxnSpLocks noChangeShapeType="1"/>
          </p:cNvCxnSpPr>
          <p:nvPr/>
        </p:nvCxnSpPr>
        <p:spPr bwMode="auto">
          <a:xfrm rot="16200000" flipH="1">
            <a:off x="4476750" y="4895850"/>
            <a:ext cx="381000" cy="38100"/>
          </a:xfrm>
          <a:prstGeom prst="straightConnector1">
            <a:avLst/>
          </a:prstGeom>
          <a:noFill/>
          <a:ln w="25400">
            <a:solidFill>
              <a:schemeClr val="accent1"/>
            </a:solidFill>
            <a:round/>
            <a:headEnd type="arrow" w="med" len="med"/>
            <a:tailEnd type="arrow" w="med" len="med"/>
          </a:ln>
          <a:effectLst>
            <a:outerShdw dist="20000" dir="5400000" rotWithShape="0">
              <a:srgbClr val="808080">
                <a:alpha val="37999"/>
              </a:srgbClr>
            </a:outerShdw>
          </a:effectLst>
        </p:spPr>
      </p:cxnSp>
      <p:cxnSp>
        <p:nvCxnSpPr>
          <p:cNvPr id="31" name="Straight Arrow Connector 30"/>
          <p:cNvCxnSpPr>
            <a:cxnSpLocks noChangeShapeType="1"/>
            <a:endCxn id="11" idx="0"/>
          </p:cNvCxnSpPr>
          <p:nvPr/>
        </p:nvCxnSpPr>
        <p:spPr bwMode="auto">
          <a:xfrm rot="5400000">
            <a:off x="1487488" y="5753100"/>
            <a:ext cx="303212" cy="77788"/>
          </a:xfrm>
          <a:prstGeom prst="straightConnector1">
            <a:avLst/>
          </a:prstGeom>
          <a:noFill/>
          <a:ln w="25400">
            <a:solidFill>
              <a:schemeClr val="accent1"/>
            </a:solidFill>
            <a:round/>
            <a:headEnd type="arrow" w="med" len="med"/>
            <a:tailEnd type="arrow" w="med" len="med"/>
          </a:ln>
          <a:effectLst>
            <a:outerShdw dist="20000" dir="5400000" rotWithShape="0">
              <a:srgbClr val="808080">
                <a:alpha val="37999"/>
              </a:srgbClr>
            </a:outerShdw>
          </a:effectLst>
        </p:spPr>
      </p:cxnSp>
      <p:cxnSp>
        <p:nvCxnSpPr>
          <p:cNvPr id="33" name="Straight Arrow Connector 32"/>
          <p:cNvCxnSpPr>
            <a:cxnSpLocks noChangeShapeType="1"/>
          </p:cNvCxnSpPr>
          <p:nvPr/>
        </p:nvCxnSpPr>
        <p:spPr bwMode="auto">
          <a:xfrm rot="5400000">
            <a:off x="3086101" y="5829300"/>
            <a:ext cx="381000" cy="3175"/>
          </a:xfrm>
          <a:prstGeom prst="straightConnector1">
            <a:avLst/>
          </a:prstGeom>
          <a:noFill/>
          <a:ln w="25400">
            <a:solidFill>
              <a:schemeClr val="accent1"/>
            </a:solidFill>
            <a:round/>
            <a:headEnd type="arrow" w="med" len="med"/>
            <a:tailEnd type="arrow" w="med" len="med"/>
          </a:ln>
          <a:effectLst>
            <a:outerShdw dist="20000" dir="5400000" rotWithShape="0">
              <a:srgbClr val="808080">
                <a:alpha val="37999"/>
              </a:srgbClr>
            </a:outerShdw>
          </a:effectLst>
        </p:spPr>
      </p:cxnSp>
      <p:cxnSp>
        <p:nvCxnSpPr>
          <p:cNvPr id="35" name="Straight Arrow Connector 34"/>
          <p:cNvCxnSpPr>
            <a:cxnSpLocks noChangeShapeType="1"/>
            <a:endCxn id="12" idx="0"/>
          </p:cNvCxnSpPr>
          <p:nvPr/>
        </p:nvCxnSpPr>
        <p:spPr bwMode="auto">
          <a:xfrm rot="5400000">
            <a:off x="5181601" y="5791200"/>
            <a:ext cx="304800" cy="3175"/>
          </a:xfrm>
          <a:prstGeom prst="straightConnector1">
            <a:avLst/>
          </a:prstGeom>
          <a:noFill/>
          <a:ln w="25400">
            <a:solidFill>
              <a:schemeClr val="accent1"/>
            </a:solidFill>
            <a:round/>
            <a:headEnd type="arrow" w="med" len="med"/>
            <a:tailEnd type="arrow" w="med" len="med"/>
          </a:ln>
          <a:effectLst>
            <a:outerShdw dist="20000" dir="5400000" rotWithShape="0">
              <a:srgbClr val="808080">
                <a:alpha val="37999"/>
              </a:srgbClr>
            </a:outerShdw>
          </a:effectLst>
        </p:spPr>
      </p:cxnSp>
      <p:cxnSp>
        <p:nvCxnSpPr>
          <p:cNvPr id="37" name="Straight Arrow Connector 36"/>
          <p:cNvCxnSpPr>
            <a:cxnSpLocks noChangeShapeType="1"/>
            <a:endCxn id="13" idx="0"/>
          </p:cNvCxnSpPr>
          <p:nvPr/>
        </p:nvCxnSpPr>
        <p:spPr bwMode="auto">
          <a:xfrm rot="5400000">
            <a:off x="7316788" y="5791200"/>
            <a:ext cx="303212" cy="1588"/>
          </a:xfrm>
          <a:prstGeom prst="straightConnector1">
            <a:avLst/>
          </a:prstGeom>
          <a:noFill/>
          <a:ln w="25400">
            <a:solidFill>
              <a:schemeClr val="accent1"/>
            </a:solidFill>
            <a:round/>
            <a:headEnd type="arrow" w="med" len="med"/>
            <a:tailEnd type="arrow" w="med" len="med"/>
          </a:ln>
          <a:effectLst>
            <a:outerShdw dist="20000" dir="5400000" rotWithShape="0">
              <a:srgbClr val="808080">
                <a:alpha val="37999"/>
              </a:srgbClr>
            </a:outerShdw>
          </a:effectLst>
        </p:spPr>
      </p:cxnSp>
      <p:sp>
        <p:nvSpPr>
          <p:cNvPr id="42" name="Rectangle 41"/>
          <p:cNvSpPr>
            <a:spLocks noChangeArrowheads="1"/>
          </p:cNvSpPr>
          <p:nvPr/>
        </p:nvSpPr>
        <p:spPr bwMode="auto">
          <a:xfrm>
            <a:off x="7696200" y="3048000"/>
            <a:ext cx="914400" cy="914400"/>
          </a:xfrm>
          <a:prstGeom prst="rect">
            <a:avLst/>
          </a:prstGeom>
          <a:solidFill>
            <a:srgbClr val="3C8C93"/>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r>
              <a:rPr lang="en-US" dirty="0">
                <a:latin typeface="+mn-lt"/>
                <a:cs typeface="+mn-cs"/>
              </a:rPr>
              <a:t>AIFS</a:t>
            </a:r>
          </a:p>
        </p:txBody>
      </p:sp>
      <p:sp>
        <p:nvSpPr>
          <p:cNvPr id="43" name="Rectangle 42"/>
          <p:cNvSpPr>
            <a:spLocks noChangeArrowheads="1"/>
          </p:cNvSpPr>
          <p:nvPr/>
        </p:nvSpPr>
        <p:spPr bwMode="auto">
          <a:xfrm>
            <a:off x="7696200" y="4191000"/>
            <a:ext cx="914400" cy="609600"/>
          </a:xfrm>
          <a:prstGeom prst="rect">
            <a:avLst/>
          </a:prstGeom>
          <a:solidFill>
            <a:srgbClr val="3C8C93"/>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r>
              <a:rPr lang="en-US" dirty="0">
                <a:latin typeface="+mn-lt"/>
                <a:cs typeface="+mn-cs"/>
              </a:rPr>
              <a:t>UNI SA</a:t>
            </a:r>
          </a:p>
        </p:txBody>
      </p:sp>
      <p:cxnSp>
        <p:nvCxnSpPr>
          <p:cNvPr id="45" name="Straight Arrow Connector 44"/>
          <p:cNvCxnSpPr>
            <a:cxnSpLocks noChangeShapeType="1"/>
          </p:cNvCxnSpPr>
          <p:nvPr/>
        </p:nvCxnSpPr>
        <p:spPr bwMode="auto">
          <a:xfrm rot="10800000">
            <a:off x="5486400" y="4114800"/>
            <a:ext cx="1981200" cy="381000"/>
          </a:xfrm>
          <a:prstGeom prst="straightConnector1">
            <a:avLst/>
          </a:prstGeom>
          <a:noFill/>
          <a:ln w="25400">
            <a:solidFill>
              <a:schemeClr val="accent1"/>
            </a:solidFill>
            <a:round/>
            <a:headEnd type="arrow" w="med" len="med"/>
            <a:tailEnd type="arrow" w="med" len="med"/>
          </a:ln>
          <a:effectLst>
            <a:outerShdw dist="20000" dir="5400000" rotWithShape="0">
              <a:srgbClr val="808080">
                <a:alpha val="37999"/>
              </a:srgbClr>
            </a:outerShdw>
          </a:effectLst>
        </p:spPr>
      </p:cxnSp>
      <p:cxnSp>
        <p:nvCxnSpPr>
          <p:cNvPr id="47" name="Straight Arrow Connector 46"/>
          <p:cNvCxnSpPr>
            <a:cxnSpLocks noChangeShapeType="1"/>
            <a:endCxn id="10" idx="6"/>
          </p:cNvCxnSpPr>
          <p:nvPr/>
        </p:nvCxnSpPr>
        <p:spPr bwMode="auto">
          <a:xfrm rot="10800000" flipV="1">
            <a:off x="5562600" y="3505200"/>
            <a:ext cx="2133600" cy="342900"/>
          </a:xfrm>
          <a:prstGeom prst="straightConnector1">
            <a:avLst/>
          </a:prstGeom>
          <a:noFill/>
          <a:ln w="25400">
            <a:solidFill>
              <a:schemeClr val="accent1"/>
            </a:solidFill>
            <a:round/>
            <a:headEnd type="arrow" w="med" len="med"/>
            <a:tailEnd type="arrow" w="med" len="med"/>
          </a:ln>
          <a:effectLst>
            <a:outerShdw dist="20000" dir="5400000" rotWithShape="0">
              <a:srgbClr val="808080">
                <a:alpha val="37999"/>
              </a:srgbClr>
            </a:outerShdw>
          </a:effectLst>
        </p:spPr>
      </p:cxnSp>
      <p:cxnSp>
        <p:nvCxnSpPr>
          <p:cNvPr id="50" name="Straight Arrow Connector 49"/>
          <p:cNvCxnSpPr>
            <a:cxnSpLocks noChangeShapeType="1"/>
            <a:stCxn id="42" idx="2"/>
            <a:endCxn id="43" idx="0"/>
          </p:cNvCxnSpPr>
          <p:nvPr/>
        </p:nvCxnSpPr>
        <p:spPr bwMode="auto">
          <a:xfrm rot="5400000">
            <a:off x="8039101" y="4076700"/>
            <a:ext cx="228600" cy="3175"/>
          </a:xfrm>
          <a:prstGeom prst="straightConnector1">
            <a:avLst/>
          </a:prstGeom>
          <a:noFill/>
          <a:ln w="25400">
            <a:solidFill>
              <a:schemeClr val="accent1"/>
            </a:solidFill>
            <a:round/>
            <a:headEnd type="arrow" w="med" len="med"/>
            <a:tailEnd type="arrow" w="med" len="med"/>
          </a:ln>
          <a:effectLst>
            <a:outerShdw dist="20000" dir="5400000" rotWithShape="0">
              <a:srgbClr val="808080">
                <a:alpha val="37999"/>
              </a:srgbClr>
            </a:outerShdw>
          </a:effectLst>
        </p:spPr>
      </p:cxnSp>
      <p:graphicFrame>
        <p:nvGraphicFramePr>
          <p:cNvPr id="54298" name="Object 26"/>
          <p:cNvGraphicFramePr>
            <a:graphicFrameLocks noChangeAspect="1"/>
          </p:cNvGraphicFramePr>
          <p:nvPr/>
        </p:nvGraphicFramePr>
        <p:xfrm>
          <a:off x="76200" y="76200"/>
          <a:ext cx="965200" cy="901700"/>
        </p:xfrm>
        <a:graphic>
          <a:graphicData uri="http://schemas.openxmlformats.org/presentationml/2006/ole">
            <p:oleObj spid="_x0000_s54301" name="Document" r:id="rId3" imgW="2896004" imgH="2705478" progId="Word.Document.12">
              <p:embed/>
            </p:oleObj>
          </a:graphicData>
        </a:graphic>
      </p:graphicFrame>
      <p:cxnSp>
        <p:nvCxnSpPr>
          <p:cNvPr id="28" name="Straight Arrow Connector 27"/>
          <p:cNvCxnSpPr>
            <a:cxnSpLocks noChangeShapeType="1"/>
          </p:cNvCxnSpPr>
          <p:nvPr/>
        </p:nvCxnSpPr>
        <p:spPr bwMode="auto">
          <a:xfrm rot="10800000" flipV="1">
            <a:off x="5562600" y="2971800"/>
            <a:ext cx="1905000" cy="457200"/>
          </a:xfrm>
          <a:prstGeom prst="straightConnector1">
            <a:avLst/>
          </a:prstGeom>
          <a:noFill/>
          <a:ln w="25400">
            <a:solidFill>
              <a:schemeClr val="accent1"/>
            </a:solidFill>
            <a:round/>
            <a:headEnd type="arrow" w="med" len="med"/>
            <a:tailEnd type="arrow" w="med" len="me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p:txBody>
          <a:bodyPr/>
          <a:lstStyle/>
          <a:p>
            <a:r>
              <a:rPr lang="en-US" smtClean="0"/>
              <a:t>Knowledge to Implementation cycle</a:t>
            </a:r>
            <a:endParaRPr lang="en-AU" smtClean="0"/>
          </a:p>
        </p:txBody>
      </p:sp>
      <p:sp>
        <p:nvSpPr>
          <p:cNvPr id="56323" name="Rectangle 9"/>
          <p:cNvSpPr>
            <a:spLocks noGrp="1" noChangeArrowheads="1"/>
          </p:cNvSpPr>
          <p:nvPr>
            <p:ph type="body" idx="4294967295"/>
          </p:nvPr>
        </p:nvSpPr>
        <p:spPr/>
        <p:txBody>
          <a:bodyPr/>
          <a:lstStyle/>
          <a:p>
            <a:endParaRPr lang="en-AU" smtClean="0"/>
          </a:p>
        </p:txBody>
      </p:sp>
      <p:pic>
        <p:nvPicPr>
          <p:cNvPr id="56324" name="Picture 25"/>
          <p:cNvPicPr>
            <a:picLocks noChangeAspect="1" noChangeArrowheads="1"/>
          </p:cNvPicPr>
          <p:nvPr/>
        </p:nvPicPr>
        <p:blipFill>
          <a:blip r:embed="rId3" cstate="print"/>
          <a:srcRect/>
          <a:stretch>
            <a:fillRect/>
          </a:stretch>
        </p:blipFill>
        <p:spPr bwMode="auto">
          <a:xfrm>
            <a:off x="468313" y="1412875"/>
            <a:ext cx="8207375" cy="467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p:nvPr>
        </p:nvSpPr>
        <p:spPr>
          <a:xfrm>
            <a:off x="1258888" y="333375"/>
            <a:ext cx="8229600" cy="1143000"/>
          </a:xfrm>
        </p:spPr>
        <p:txBody>
          <a:bodyPr/>
          <a:lstStyle/>
          <a:p>
            <a:r>
              <a:rPr lang="en-US" b="1" smtClean="0">
                <a:solidFill>
                  <a:srgbClr val="3C8C93"/>
                </a:solidFill>
              </a:rPr>
              <a:t>Initial installation</a:t>
            </a:r>
            <a:endParaRPr lang="en-AU" b="1" smtClean="0">
              <a:solidFill>
                <a:srgbClr val="3C8C93"/>
              </a:solidFill>
            </a:endParaRPr>
          </a:p>
        </p:txBody>
      </p:sp>
      <p:sp>
        <p:nvSpPr>
          <p:cNvPr id="44034" name="Rectangle 3"/>
          <p:cNvSpPr>
            <a:spLocks noGrp="1"/>
          </p:cNvSpPr>
          <p:nvPr>
            <p:ph type="body" idx="1"/>
          </p:nvPr>
        </p:nvSpPr>
        <p:spPr/>
        <p:txBody>
          <a:bodyPr/>
          <a:lstStyle/>
          <a:p>
            <a:r>
              <a:rPr lang="en-AU" smtClean="0"/>
              <a:t>5 resilience outcomes agreed (previously about 40 outcomes)</a:t>
            </a:r>
          </a:p>
          <a:p>
            <a:r>
              <a:rPr lang="en-AU" smtClean="0"/>
              <a:t>Resilience measures agreed </a:t>
            </a:r>
          </a:p>
          <a:p>
            <a:r>
              <a:rPr lang="en-AU" smtClean="0"/>
              <a:t>5 evidence informed practice guides </a:t>
            </a:r>
          </a:p>
          <a:p>
            <a:r>
              <a:rPr lang="en-AU" smtClean="0"/>
              <a:t>Implementation of practice guides </a:t>
            </a:r>
          </a:p>
          <a:p>
            <a:r>
              <a:rPr lang="en-AU" smtClean="0"/>
              <a:t>Developing evidence based </a:t>
            </a:r>
            <a:r>
              <a:rPr lang="en-AU" i="1" smtClean="0"/>
              <a:t>kernels</a:t>
            </a:r>
            <a:r>
              <a:rPr lang="en-AU" smtClean="0"/>
              <a:t> for practice and behaviour change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title"/>
          </p:nvPr>
        </p:nvSpPr>
        <p:spPr/>
        <p:txBody>
          <a:bodyPr/>
          <a:lstStyle/>
          <a:p>
            <a:pPr eaLnBrk="1" hangingPunct="1"/>
            <a:r>
              <a:rPr lang="en-US" b="1" smtClean="0">
                <a:solidFill>
                  <a:srgbClr val="3C8C93"/>
                </a:solidFill>
              </a:rPr>
              <a:t>Evaluation of the framework (the what)</a:t>
            </a:r>
            <a:endParaRPr lang="en-AU" smtClean="0"/>
          </a:p>
        </p:txBody>
      </p:sp>
      <p:sp>
        <p:nvSpPr>
          <p:cNvPr id="45058" name="Rectangle 3"/>
          <p:cNvSpPr>
            <a:spLocks noGrp="1"/>
          </p:cNvSpPr>
          <p:nvPr>
            <p:ph type="body" idx="1"/>
          </p:nvPr>
        </p:nvSpPr>
        <p:spPr/>
        <p:txBody>
          <a:bodyPr/>
          <a:lstStyle/>
          <a:p>
            <a:pPr eaLnBrk="1" hangingPunct="1">
              <a:buFont typeface="Arial" charset="0"/>
              <a:buNone/>
            </a:pPr>
            <a:endParaRPr lang="en-AU" smtClean="0"/>
          </a:p>
          <a:p>
            <a:pPr eaLnBrk="1" hangingPunct="1"/>
            <a:r>
              <a:rPr lang="en-AU" smtClean="0"/>
              <a:t>Evaluate new practice – are the 5 outcomes changing for children and parents?</a:t>
            </a:r>
          </a:p>
          <a:p>
            <a:pPr eaLnBrk="1" hangingPunct="1"/>
            <a:endParaRPr lang="en-AU" smtClean="0"/>
          </a:p>
          <a:p>
            <a:pPr eaLnBrk="1" hangingPunct="1"/>
            <a:r>
              <a:rPr lang="en-AU" smtClean="0"/>
              <a:t>Framework for evaluating implementation of the resilience practices – re-survey staff about their ability to implement resilience</a:t>
            </a:r>
          </a:p>
          <a:p>
            <a:pPr eaLnBrk="1" hangingPunct="1"/>
            <a:endParaRPr lang="en-AU"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p:cNvSpPr>
          <p:nvPr>
            <p:ph type="title"/>
          </p:nvPr>
        </p:nvSpPr>
        <p:spPr/>
        <p:txBody>
          <a:bodyPr/>
          <a:lstStyle/>
          <a:p>
            <a:r>
              <a:rPr lang="en-AU" smtClean="0"/>
              <a:t>Learning to implement better</a:t>
            </a:r>
          </a:p>
        </p:txBody>
      </p:sp>
      <p:sp>
        <p:nvSpPr>
          <p:cNvPr id="46082" name="Rectangle 3"/>
          <p:cNvSpPr>
            <a:spLocks noGrp="1"/>
          </p:cNvSpPr>
          <p:nvPr>
            <p:ph type="body" idx="1"/>
          </p:nvPr>
        </p:nvSpPr>
        <p:spPr/>
        <p:txBody>
          <a:bodyPr/>
          <a:lstStyle/>
          <a:p>
            <a:r>
              <a:rPr lang="en-AU" smtClean="0"/>
              <a:t>Back to planning – did the training  &amp; learning circles BUT…implementation is so much more</a:t>
            </a:r>
          </a:p>
          <a:p>
            <a:r>
              <a:rPr lang="en-AU" smtClean="0"/>
              <a:t>Needed more supervision to embed practice</a:t>
            </a:r>
          </a:p>
          <a:p>
            <a:r>
              <a:rPr lang="en-AU" smtClean="0"/>
              <a:t>Supervisors – central to the process – need lots of direction with new practices</a:t>
            </a:r>
          </a:p>
          <a:p>
            <a:r>
              <a:rPr lang="en-AU" smtClean="0"/>
              <a:t>Supervision skills for the managers – coaching</a:t>
            </a:r>
          </a:p>
          <a:p>
            <a:r>
              <a:rPr lang="en-US" smtClean="0"/>
              <a:t>External experts </a:t>
            </a:r>
            <a:endParaRPr lang="en-AU"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p:cNvSpPr>
          <p:nvPr>
            <p:ph type="title"/>
          </p:nvPr>
        </p:nvSpPr>
        <p:spPr/>
        <p:txBody>
          <a:bodyPr/>
          <a:lstStyle/>
          <a:p>
            <a:pPr eaLnBrk="1" hangingPunct="1"/>
            <a:r>
              <a:rPr lang="en-AU" smtClean="0"/>
              <a:t>Next steps</a:t>
            </a:r>
          </a:p>
        </p:txBody>
      </p:sp>
      <p:sp>
        <p:nvSpPr>
          <p:cNvPr id="47106" name="Rectangle 3"/>
          <p:cNvSpPr>
            <a:spLocks noGrp="1"/>
          </p:cNvSpPr>
          <p:nvPr>
            <p:ph type="body" idx="1"/>
          </p:nvPr>
        </p:nvSpPr>
        <p:spPr/>
        <p:txBody>
          <a:bodyPr/>
          <a:lstStyle/>
          <a:p>
            <a:pPr eaLnBrk="1" hangingPunct="1"/>
            <a:r>
              <a:rPr lang="en-AU" smtClean="0"/>
              <a:t>How are we going with the How: Evaluating implementation……</a:t>
            </a:r>
          </a:p>
          <a:p>
            <a:pPr eaLnBrk="1" hangingPunct="1"/>
            <a:endParaRPr lang="en-US" smtClean="0"/>
          </a:p>
          <a:p>
            <a:pPr eaLnBrk="1" hangingPunct="1"/>
            <a:r>
              <a:rPr lang="en-US" smtClean="0"/>
              <a:t>We have been struggling…</a:t>
            </a:r>
            <a:endParaRPr lang="en-AU" smtClean="0"/>
          </a:p>
          <a:p>
            <a:pPr eaLnBrk="1" hangingPunct="1"/>
            <a:endParaRPr lang="en-AU"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p:cNvSpPr>
          <p:nvPr>
            <p:ph type="title"/>
          </p:nvPr>
        </p:nvSpPr>
        <p:spPr/>
        <p:txBody>
          <a:bodyPr/>
          <a:lstStyle/>
          <a:p>
            <a:r>
              <a:rPr lang="en-AU" smtClean="0"/>
              <a:t>Why this has been hard?</a:t>
            </a:r>
            <a:br>
              <a:rPr lang="en-AU" smtClean="0"/>
            </a:br>
            <a:endParaRPr lang="en-AU" smtClean="0"/>
          </a:p>
        </p:txBody>
      </p:sp>
      <p:sp>
        <p:nvSpPr>
          <p:cNvPr id="48130" name="Rectangle 3"/>
          <p:cNvSpPr>
            <a:spLocks noGrp="1"/>
          </p:cNvSpPr>
          <p:nvPr>
            <p:ph type="body" idx="1"/>
          </p:nvPr>
        </p:nvSpPr>
        <p:spPr/>
        <p:txBody>
          <a:bodyPr/>
          <a:lstStyle/>
          <a:p>
            <a:pPr lvl="1" algn="ctr" eaLnBrk="1" hangingPunct="1">
              <a:buFont typeface="Arial" charset="0"/>
              <a:buNone/>
            </a:pPr>
            <a:r>
              <a:rPr lang="en-AU" sz="3200" smtClean="0"/>
              <a:t>Priority is program evaluation rather than implementation evaluation</a:t>
            </a:r>
          </a:p>
          <a:p>
            <a:pPr lvl="1" eaLnBrk="1" hangingPunct="1">
              <a:buFont typeface="Arial" charset="0"/>
              <a:buNone/>
            </a:pPr>
            <a:endParaRPr lang="en-AU" smtClean="0"/>
          </a:p>
          <a:p>
            <a:r>
              <a:rPr lang="en-AU" smtClean="0"/>
              <a:t>competing demands </a:t>
            </a:r>
          </a:p>
          <a:p>
            <a:r>
              <a:rPr lang="en-AU" smtClean="0"/>
              <a:t>less investment in implementation evaluation</a:t>
            </a:r>
          </a:p>
          <a:p>
            <a:r>
              <a:rPr lang="en-AU" smtClean="0"/>
              <a:t>time in planning v pressure to execute</a:t>
            </a:r>
          </a:p>
          <a:p>
            <a:r>
              <a:rPr lang="en-US" smtClean="0"/>
              <a:t>lack of sophistication in some org systems</a:t>
            </a:r>
            <a:endParaRPr lang="en-AU"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p:cNvSpPr>
          <p:nvPr>
            <p:ph type="title"/>
          </p:nvPr>
        </p:nvSpPr>
        <p:spPr/>
        <p:txBody>
          <a:bodyPr/>
          <a:lstStyle/>
          <a:p>
            <a:r>
              <a:rPr lang="en-AU" sz="3200" smtClean="0"/>
              <a:t>Celebrate what we are getting right - implementation</a:t>
            </a:r>
            <a:r>
              <a:rPr lang="en-AU" smtClean="0"/>
              <a:t/>
            </a:r>
            <a:br>
              <a:rPr lang="en-AU" smtClean="0"/>
            </a:br>
            <a:endParaRPr lang="en-AU" smtClean="0"/>
          </a:p>
        </p:txBody>
      </p:sp>
      <p:sp>
        <p:nvSpPr>
          <p:cNvPr id="49154" name="Rectangle 3"/>
          <p:cNvSpPr>
            <a:spLocks noGrp="1"/>
          </p:cNvSpPr>
          <p:nvPr>
            <p:ph type="body" idx="1"/>
          </p:nvPr>
        </p:nvSpPr>
        <p:spPr/>
        <p:txBody>
          <a:bodyPr/>
          <a:lstStyle/>
          <a:p>
            <a:pPr lvl="1"/>
            <a:r>
              <a:rPr lang="en-AU" dirty="0" smtClean="0"/>
              <a:t>highly planned… more than ever before</a:t>
            </a:r>
          </a:p>
          <a:p>
            <a:pPr lvl="1"/>
            <a:r>
              <a:rPr lang="en-AU" dirty="0" smtClean="0"/>
              <a:t>not cracked it but better than we were</a:t>
            </a:r>
          </a:p>
          <a:p>
            <a:pPr lvl="1"/>
            <a:r>
              <a:rPr lang="en-AU" dirty="0" smtClean="0"/>
              <a:t>now have one language of practice</a:t>
            </a:r>
          </a:p>
          <a:p>
            <a:pPr lvl="1"/>
            <a:r>
              <a:rPr lang="en-AU"/>
              <a:t>t</a:t>
            </a:r>
            <a:r>
              <a:rPr lang="en-AU" smtClean="0"/>
              <a:t>echnical assistance</a:t>
            </a:r>
          </a:p>
          <a:p>
            <a:pPr lvl="1"/>
            <a:endParaRPr lang="en-AU" dirty="0" smtClean="0"/>
          </a:p>
          <a:p>
            <a:endParaRPr lang="en-AU"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F3094392-5ABB-40A6-983D-6EA4EB8E2362}" type="slidenum">
              <a:rPr lang="en-AU" sz="1400">
                <a:ea typeface="ＭＳ Ｐゴシック" pitchFamily="34" charset="-128"/>
              </a:rPr>
              <a:pPr algn="r"/>
              <a:t>3</a:t>
            </a:fld>
            <a:endParaRPr lang="en-AU" sz="1400">
              <a:ea typeface="ＭＳ Ｐゴシック" pitchFamily="34" charset="-128"/>
            </a:endParaRPr>
          </a:p>
        </p:txBody>
      </p:sp>
      <p:sp>
        <p:nvSpPr>
          <p:cNvPr id="5" name="Rectangle 2"/>
          <p:cNvSpPr>
            <a:spLocks noChangeArrowheads="1"/>
          </p:cNvSpPr>
          <p:nvPr/>
        </p:nvSpPr>
        <p:spPr bwMode="auto">
          <a:xfrm>
            <a:off x="0" y="0"/>
            <a:ext cx="9144000" cy="1295400"/>
          </a:xfrm>
          <a:prstGeom prst="rect">
            <a:avLst/>
          </a:prstGeom>
          <a:noFill/>
          <a:ln w="9525">
            <a:noFill/>
            <a:miter lim="800000"/>
            <a:headEnd/>
            <a:tailEnd/>
          </a:ln>
          <a:effectLst/>
        </p:spPr>
        <p:txBody>
          <a:bodyPr anchor="ctr"/>
          <a:lstStyle/>
          <a:p>
            <a:pPr algn="ctr">
              <a:defRPr/>
            </a:pPr>
            <a:endParaRPr lang="en-US" sz="4000" dirty="0">
              <a:solidFill>
                <a:schemeClr val="bg1"/>
              </a:solidFill>
              <a:latin typeface="+mj-lt"/>
              <a:cs typeface="+mn-cs"/>
            </a:endParaRPr>
          </a:p>
        </p:txBody>
      </p:sp>
      <p:sp>
        <p:nvSpPr>
          <p:cNvPr id="51204" name="Text Box 5"/>
          <p:cNvSpPr txBox="1">
            <a:spLocks noChangeArrowheads="1"/>
          </p:cNvSpPr>
          <p:nvPr/>
        </p:nvSpPr>
        <p:spPr bwMode="auto">
          <a:xfrm>
            <a:off x="304800" y="6324600"/>
            <a:ext cx="2819400" cy="304800"/>
          </a:xfrm>
          <a:prstGeom prst="rect">
            <a:avLst/>
          </a:prstGeom>
          <a:noFill/>
          <a:ln w="9525">
            <a:noFill/>
            <a:miter lim="800000"/>
            <a:headEnd/>
            <a:tailEnd/>
          </a:ln>
        </p:spPr>
        <p:txBody>
          <a:bodyPr>
            <a:spAutoFit/>
          </a:bodyPr>
          <a:lstStyle/>
          <a:p>
            <a:pPr algn="ctr">
              <a:spcBef>
                <a:spcPct val="50000"/>
              </a:spcBef>
            </a:pPr>
            <a:r>
              <a:rPr lang="en-US" sz="1400">
                <a:latin typeface="Century Gothic" pitchFamily="34" charset="0"/>
                <a:ea typeface="ＭＳ Ｐゴシック" pitchFamily="34" charset="-128"/>
              </a:rPr>
              <a:t>Adapted from Riley, 2005</a:t>
            </a:r>
          </a:p>
        </p:txBody>
      </p:sp>
      <p:sp>
        <p:nvSpPr>
          <p:cNvPr id="51205" name="Text Box 15"/>
          <p:cNvSpPr txBox="1">
            <a:spLocks noChangeArrowheads="1"/>
          </p:cNvSpPr>
          <p:nvPr/>
        </p:nvSpPr>
        <p:spPr bwMode="auto">
          <a:xfrm>
            <a:off x="2971800" y="1447800"/>
            <a:ext cx="3505200" cy="457200"/>
          </a:xfrm>
          <a:prstGeom prst="rect">
            <a:avLst/>
          </a:prstGeom>
          <a:noFill/>
          <a:ln w="9525">
            <a:noFill/>
            <a:miter lim="800000"/>
            <a:headEnd/>
            <a:tailEnd/>
          </a:ln>
        </p:spPr>
        <p:txBody>
          <a:bodyPr>
            <a:spAutoFit/>
          </a:bodyPr>
          <a:lstStyle/>
          <a:p>
            <a:pPr algn="ctr">
              <a:spcBef>
                <a:spcPct val="50000"/>
              </a:spcBef>
            </a:pPr>
            <a:endParaRPr lang="en-AU" b="1">
              <a:solidFill>
                <a:srgbClr val="FF5050"/>
              </a:solidFill>
              <a:latin typeface="StarSymbol" pitchFamily="2" charset="0"/>
              <a:ea typeface="ＭＳ Ｐゴシック" pitchFamily="34" charset="-128"/>
            </a:endParaRPr>
          </a:p>
        </p:txBody>
      </p:sp>
      <p:grpSp>
        <p:nvGrpSpPr>
          <p:cNvPr id="51206" name="Group 23"/>
          <p:cNvGrpSpPr>
            <a:grpSpLocks/>
          </p:cNvGrpSpPr>
          <p:nvPr/>
        </p:nvGrpSpPr>
        <p:grpSpPr bwMode="auto">
          <a:xfrm>
            <a:off x="533400" y="2667000"/>
            <a:ext cx="8153400" cy="2667000"/>
            <a:chOff x="336" y="1584"/>
            <a:chExt cx="5136" cy="1680"/>
          </a:xfrm>
        </p:grpSpPr>
        <p:sp>
          <p:nvSpPr>
            <p:cNvPr id="51207" name="Oval 7"/>
            <p:cNvSpPr>
              <a:spLocks noChangeArrowheads="1"/>
            </p:cNvSpPr>
            <p:nvPr/>
          </p:nvSpPr>
          <p:spPr bwMode="auto">
            <a:xfrm>
              <a:off x="3984" y="1728"/>
              <a:ext cx="1488" cy="1344"/>
            </a:xfrm>
            <a:prstGeom prst="ellipse">
              <a:avLst/>
            </a:prstGeom>
            <a:noFill/>
            <a:ln w="28575">
              <a:solidFill>
                <a:schemeClr val="tx1"/>
              </a:solidFill>
              <a:round/>
              <a:headEnd/>
              <a:tailEnd/>
            </a:ln>
          </p:spPr>
          <p:txBody>
            <a:bodyPr wrap="none" anchor="ctr"/>
            <a:lstStyle/>
            <a:p>
              <a:endParaRPr lang="en-AU">
                <a:ea typeface="ＭＳ Ｐゴシック" pitchFamily="34" charset="-128"/>
              </a:endParaRPr>
            </a:p>
          </p:txBody>
        </p:sp>
        <p:sp>
          <p:nvSpPr>
            <p:cNvPr id="51208" name="Oval 9"/>
            <p:cNvSpPr>
              <a:spLocks noChangeArrowheads="1"/>
            </p:cNvSpPr>
            <p:nvPr/>
          </p:nvSpPr>
          <p:spPr bwMode="auto">
            <a:xfrm>
              <a:off x="336" y="1776"/>
              <a:ext cx="1488" cy="1364"/>
            </a:xfrm>
            <a:prstGeom prst="ellipse">
              <a:avLst/>
            </a:prstGeom>
            <a:noFill/>
            <a:ln w="28575">
              <a:solidFill>
                <a:schemeClr val="tx1"/>
              </a:solidFill>
              <a:round/>
              <a:headEnd/>
              <a:tailEnd/>
            </a:ln>
          </p:spPr>
          <p:txBody>
            <a:bodyPr wrap="none" anchor="ctr"/>
            <a:lstStyle/>
            <a:p>
              <a:endParaRPr lang="en-AU">
                <a:ea typeface="ＭＳ Ｐゴシック" pitchFamily="34" charset="-128"/>
              </a:endParaRPr>
            </a:p>
          </p:txBody>
        </p:sp>
        <p:sp>
          <p:nvSpPr>
            <p:cNvPr id="11" name="Text Box 3"/>
            <p:cNvSpPr txBox="1">
              <a:spLocks noChangeArrowheads="1"/>
            </p:cNvSpPr>
            <p:nvPr/>
          </p:nvSpPr>
          <p:spPr bwMode="auto">
            <a:xfrm>
              <a:off x="480" y="1872"/>
              <a:ext cx="1152" cy="814"/>
            </a:xfrm>
            <a:prstGeom prst="rect">
              <a:avLst/>
            </a:prstGeom>
            <a:noFill/>
            <a:ln w="9525">
              <a:noFill/>
              <a:miter lim="800000"/>
              <a:headEnd/>
              <a:tailEnd/>
            </a:ln>
            <a:effectLst/>
          </p:spPr>
          <p:txBody>
            <a:bodyPr>
              <a:spAutoFit/>
            </a:bodyPr>
            <a:lstStyle/>
            <a:p>
              <a:pPr algn="ctr">
                <a:spcBef>
                  <a:spcPct val="50000"/>
                </a:spcBef>
                <a:defRPr/>
              </a:pPr>
              <a:endParaRPr lang="en-US" sz="800" dirty="0">
                <a:latin typeface="StarSymbol" pitchFamily="2" charset="0"/>
                <a:cs typeface="+mn-cs"/>
              </a:endParaRPr>
            </a:p>
            <a:p>
              <a:pPr algn="ctr">
                <a:spcBef>
                  <a:spcPct val="50000"/>
                </a:spcBef>
                <a:defRPr/>
              </a:pPr>
              <a:r>
                <a:rPr lang="en-US" sz="2800" dirty="0">
                  <a:latin typeface="+mj-lt"/>
                  <a:cs typeface="+mn-cs"/>
                </a:rPr>
                <a:t>World of Research</a:t>
              </a:r>
            </a:p>
          </p:txBody>
        </p:sp>
        <p:sp>
          <p:nvSpPr>
            <p:cNvPr id="12" name="Text Box 4"/>
            <p:cNvSpPr txBox="1">
              <a:spLocks noChangeArrowheads="1"/>
            </p:cNvSpPr>
            <p:nvPr/>
          </p:nvSpPr>
          <p:spPr bwMode="auto">
            <a:xfrm>
              <a:off x="4224" y="1824"/>
              <a:ext cx="1008" cy="814"/>
            </a:xfrm>
            <a:prstGeom prst="rect">
              <a:avLst/>
            </a:prstGeom>
            <a:noFill/>
            <a:ln w="9525">
              <a:noFill/>
              <a:miter lim="800000"/>
              <a:headEnd/>
              <a:tailEnd/>
            </a:ln>
            <a:effectLst/>
          </p:spPr>
          <p:txBody>
            <a:bodyPr>
              <a:spAutoFit/>
            </a:bodyPr>
            <a:lstStyle/>
            <a:p>
              <a:pPr algn="ctr">
                <a:spcBef>
                  <a:spcPct val="50000"/>
                </a:spcBef>
                <a:defRPr/>
              </a:pPr>
              <a:endParaRPr lang="en-US" sz="800" dirty="0">
                <a:latin typeface="StarSymbol" pitchFamily="2" charset="0"/>
                <a:cs typeface="+mn-cs"/>
              </a:endParaRPr>
            </a:p>
            <a:p>
              <a:pPr algn="ctr">
                <a:spcBef>
                  <a:spcPct val="50000"/>
                </a:spcBef>
                <a:defRPr/>
              </a:pPr>
              <a:r>
                <a:rPr lang="en-US" sz="2800" dirty="0">
                  <a:latin typeface="+mj-lt"/>
                  <a:cs typeface="+mn-cs"/>
                </a:rPr>
                <a:t>World of Practice</a:t>
              </a:r>
            </a:p>
          </p:txBody>
        </p:sp>
        <p:pic>
          <p:nvPicPr>
            <p:cNvPr id="51211" name="Picture 22" descr="http://t0.gstatic.com/images?q=tbn:Q2v0ES_oN46uHM:http://www.sabusinessclub.com/event_images/thumbs/Mind%2520the%2520Gap.jpg">
              <a:hlinkClick r:id="rId3"/>
            </p:cNvPr>
            <p:cNvPicPr>
              <a:picLocks noChangeAspect="1" noChangeArrowheads="1"/>
            </p:cNvPicPr>
            <p:nvPr/>
          </p:nvPicPr>
          <p:blipFill>
            <a:blip r:embed="rId4" cstate="print"/>
            <a:srcRect/>
            <a:stretch>
              <a:fillRect/>
            </a:stretch>
          </p:blipFill>
          <p:spPr bwMode="auto">
            <a:xfrm>
              <a:off x="2064" y="1584"/>
              <a:ext cx="1680" cy="1680"/>
            </a:xfrm>
            <a:prstGeom prst="rect">
              <a:avLst/>
            </a:prstGeom>
            <a:noFill/>
            <a:ln w="9525">
              <a:noFill/>
              <a:miter lim="800000"/>
              <a:headEnd/>
              <a:tailEnd/>
            </a:ln>
          </p:spPr>
        </p:pic>
      </p:grpSp>
      <p:sp>
        <p:nvSpPr>
          <p:cNvPr id="15" name="TextBox 14"/>
          <p:cNvSpPr txBox="1"/>
          <p:nvPr/>
        </p:nvSpPr>
        <p:spPr>
          <a:xfrm>
            <a:off x="457200" y="304800"/>
            <a:ext cx="6248400" cy="946150"/>
          </a:xfrm>
          <a:prstGeom prst="rect">
            <a:avLst/>
          </a:prstGeom>
          <a:noFill/>
        </p:spPr>
        <p:txBody>
          <a:bodyPr>
            <a:spAutoFit/>
          </a:bodyPr>
          <a:lstStyle/>
          <a:p>
            <a:pPr algn="ctr"/>
            <a:r>
              <a:rPr lang="en-US" sz="2800" b="1">
                <a:solidFill>
                  <a:srgbClr val="3C8C93"/>
                </a:solidFill>
                <a:ea typeface="ＭＳ Ｐゴシック" pitchFamily="34" charset="-128"/>
              </a:rPr>
              <a:t>Implementing Evidence-Informed Practice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descr="C:\Users\robynm\Desktop\Knowledge to Implementation_A3 poster_FINAL_Page_1.jpg"/>
          <p:cNvPicPr>
            <a:picLocks noChangeAspect="1" noChangeArrowheads="1"/>
          </p:cNvPicPr>
          <p:nvPr/>
        </p:nvPicPr>
        <p:blipFill>
          <a:blip r:embed="rId2" cstate="print"/>
          <a:srcRect/>
          <a:stretch>
            <a:fillRect/>
          </a:stretch>
        </p:blipFill>
        <p:spPr bwMode="auto">
          <a:xfrm>
            <a:off x="1858963" y="214313"/>
            <a:ext cx="5676900" cy="5927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b="1" smtClean="0">
                <a:solidFill>
                  <a:srgbClr val="3C8C93"/>
                </a:solidFill>
              </a:rPr>
              <a:t>What is implementation?</a:t>
            </a:r>
            <a:endParaRPr lang="en-AU" b="1" smtClean="0">
              <a:solidFill>
                <a:srgbClr val="3C8C93"/>
              </a:solidFill>
            </a:endParaRPr>
          </a:p>
        </p:txBody>
      </p:sp>
      <p:sp>
        <p:nvSpPr>
          <p:cNvPr id="16386" name="Content Placeholder 2"/>
          <p:cNvSpPr>
            <a:spLocks noGrp="1"/>
          </p:cNvSpPr>
          <p:nvPr>
            <p:ph idx="1"/>
          </p:nvPr>
        </p:nvSpPr>
        <p:spPr>
          <a:xfrm>
            <a:off x="357188" y="1571625"/>
            <a:ext cx="8229600" cy="4525963"/>
          </a:xfrm>
        </p:spPr>
        <p:txBody>
          <a:bodyPr/>
          <a:lstStyle/>
          <a:p>
            <a:pPr eaLnBrk="1" hangingPunct="1">
              <a:buFont typeface="Arial" charset="0"/>
              <a:buNone/>
            </a:pPr>
            <a:r>
              <a:rPr lang="en-AU" sz="2000" dirty="0" smtClean="0"/>
              <a:t>Implementation is defined as a specified set of activities designed to put into practice an activity or program of known dimensions (</a:t>
            </a:r>
            <a:r>
              <a:rPr lang="en-AU" sz="2000" dirty="0" err="1" smtClean="0"/>
              <a:t>Fixsen</a:t>
            </a:r>
            <a:r>
              <a:rPr lang="en-AU" sz="2000" dirty="0" smtClean="0"/>
              <a:t> et al, 2005)</a:t>
            </a:r>
          </a:p>
          <a:p>
            <a:pPr eaLnBrk="1" hangingPunct="1">
              <a:buFont typeface="Arial" charset="0"/>
              <a:buNone/>
            </a:pPr>
            <a:endParaRPr lang="en-AU" sz="2000" dirty="0" smtClean="0"/>
          </a:p>
          <a:p>
            <a:pPr eaLnBrk="1" hangingPunct="1">
              <a:buFont typeface="Arial" charset="0"/>
              <a:buNone/>
            </a:pPr>
            <a:r>
              <a:rPr lang="en-AU" sz="2000" dirty="0" smtClean="0"/>
              <a:t>Implementation is a purposeful, active process with core components </a:t>
            </a:r>
          </a:p>
          <a:p>
            <a:pPr eaLnBrk="1" hangingPunct="1">
              <a:buFont typeface="Arial" charset="0"/>
              <a:buNone/>
            </a:pPr>
            <a:endParaRPr lang="en-AU" sz="2000" dirty="0" smtClean="0"/>
          </a:p>
          <a:p>
            <a:pPr eaLnBrk="1" hangingPunct="1">
              <a:buFont typeface="Arial" charset="0"/>
              <a:buNone/>
            </a:pPr>
            <a:endParaRPr lang="en-AU" sz="2000" dirty="0" smtClean="0"/>
          </a:p>
          <a:p>
            <a:pPr eaLnBrk="1" hangingPunct="1">
              <a:buFont typeface="Arial" charset="0"/>
              <a:buNone/>
            </a:pPr>
            <a:endParaRPr lang="en-AU" sz="2200" dirty="0" smtClean="0"/>
          </a:p>
          <a:p>
            <a:pPr eaLnBrk="1" hangingPunct="1">
              <a:buFont typeface="Arial" charset="0"/>
              <a:buNone/>
            </a:pPr>
            <a:endParaRPr lang="en-AU" sz="2200" dirty="0" smtClean="0"/>
          </a:p>
          <a:p>
            <a:pPr eaLnBrk="1" hangingPunct="1">
              <a:buFont typeface="Arial" charset="0"/>
              <a:buNone/>
            </a:pPr>
            <a:endParaRPr lang="en-AU" sz="2200" dirty="0" smtClean="0"/>
          </a:p>
          <a:p>
            <a:pPr eaLnBrk="1" hangingPunct="1">
              <a:buFont typeface="Arial" charset="0"/>
              <a:buNone/>
            </a:pPr>
            <a:endParaRPr lang="en-AU" sz="2200" dirty="0" smtClean="0"/>
          </a:p>
        </p:txBody>
      </p:sp>
      <p:sp>
        <p:nvSpPr>
          <p:cNvPr id="16387" name="Oval 6"/>
          <p:cNvSpPr>
            <a:spLocks noChangeArrowheads="1"/>
          </p:cNvSpPr>
          <p:nvPr/>
        </p:nvSpPr>
        <p:spPr bwMode="auto">
          <a:xfrm>
            <a:off x="5526088" y="3529013"/>
            <a:ext cx="2360612" cy="1155700"/>
          </a:xfrm>
          <a:prstGeom prst="ellipse">
            <a:avLst/>
          </a:prstGeom>
          <a:solidFill>
            <a:schemeClr val="bg1"/>
          </a:solidFill>
          <a:ln w="25400" algn="ctr">
            <a:solidFill>
              <a:srgbClr val="000000"/>
            </a:solidFill>
            <a:round/>
            <a:headEnd/>
            <a:tailEnd/>
          </a:ln>
        </p:spPr>
        <p:txBody>
          <a:bodyPr lIns="64291" tIns="32146" rIns="64291" bIns="32146"/>
          <a:lstStyle/>
          <a:p>
            <a:pPr algn="ctr" defTabSz="641350"/>
            <a:r>
              <a:rPr lang="en-AU" sz="2000">
                <a:latin typeface="Gill Sans"/>
                <a:ea typeface="ヒラギノ角ゴ ProN W3"/>
                <a:cs typeface="ヒラギノ角ゴ ProN W3"/>
                <a:sym typeface="Gill Sans"/>
              </a:rPr>
              <a:t>Practice</a:t>
            </a:r>
          </a:p>
        </p:txBody>
      </p:sp>
      <p:sp>
        <p:nvSpPr>
          <p:cNvPr id="16388" name="Oval 7"/>
          <p:cNvSpPr>
            <a:spLocks noChangeArrowheads="1"/>
          </p:cNvSpPr>
          <p:nvPr/>
        </p:nvSpPr>
        <p:spPr bwMode="auto">
          <a:xfrm>
            <a:off x="904875" y="3529013"/>
            <a:ext cx="2511425" cy="1155700"/>
          </a:xfrm>
          <a:prstGeom prst="ellipse">
            <a:avLst/>
          </a:prstGeom>
          <a:solidFill>
            <a:schemeClr val="bg1"/>
          </a:solidFill>
          <a:ln w="25400" algn="ctr">
            <a:solidFill>
              <a:srgbClr val="000000"/>
            </a:solidFill>
            <a:round/>
            <a:headEnd/>
            <a:tailEnd/>
          </a:ln>
        </p:spPr>
        <p:txBody>
          <a:bodyPr lIns="64291" tIns="32146" rIns="64291" bIns="32146"/>
          <a:lstStyle/>
          <a:p>
            <a:pPr algn="ctr" defTabSz="641350"/>
            <a:r>
              <a:rPr lang="en-AU" sz="2000">
                <a:latin typeface="Gill Sans"/>
                <a:ea typeface="ヒラギノ角ゴ ProN W3"/>
                <a:cs typeface="ヒラギノ角ゴ ProN W3"/>
                <a:sym typeface="Gill Sans"/>
              </a:rPr>
              <a:t>Research</a:t>
            </a:r>
          </a:p>
        </p:txBody>
      </p:sp>
      <p:sp>
        <p:nvSpPr>
          <p:cNvPr id="16389" name="Oval 8"/>
          <p:cNvSpPr>
            <a:spLocks noChangeArrowheads="1"/>
          </p:cNvSpPr>
          <p:nvPr/>
        </p:nvSpPr>
        <p:spPr bwMode="auto">
          <a:xfrm>
            <a:off x="3165475" y="3479800"/>
            <a:ext cx="2662238" cy="1154113"/>
          </a:xfrm>
          <a:prstGeom prst="ellipse">
            <a:avLst/>
          </a:prstGeom>
          <a:solidFill>
            <a:schemeClr val="bg1"/>
          </a:solidFill>
          <a:ln w="25400" algn="ctr">
            <a:solidFill>
              <a:srgbClr val="000000"/>
            </a:solidFill>
            <a:round/>
            <a:headEnd/>
            <a:tailEnd/>
          </a:ln>
        </p:spPr>
        <p:txBody>
          <a:bodyPr lIns="64291" tIns="32146" rIns="64291" bIns="32146"/>
          <a:lstStyle/>
          <a:p>
            <a:pPr algn="ctr" defTabSz="641350"/>
            <a:r>
              <a:rPr lang="en-AU" sz="2000">
                <a:latin typeface="Gill Sans"/>
                <a:ea typeface="ヒラギノ角ゴ ProN W3"/>
                <a:cs typeface="ヒラギノ角ゴ ProN W3"/>
                <a:sym typeface="Gill Sans"/>
              </a:rPr>
              <a:t>Implementation</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b="1" smtClean="0">
                <a:solidFill>
                  <a:srgbClr val="3C8C93"/>
                </a:solidFill>
              </a:rPr>
              <a:t>Why focus on implementation?</a:t>
            </a:r>
            <a:endParaRPr lang="en-AU" b="1" smtClean="0">
              <a:solidFill>
                <a:srgbClr val="3C8C93"/>
              </a:solidFill>
            </a:endParaRPr>
          </a:p>
        </p:txBody>
      </p:sp>
      <p:sp>
        <p:nvSpPr>
          <p:cNvPr id="18434" name="Content Placeholder 2"/>
          <p:cNvSpPr>
            <a:spLocks noGrp="1"/>
          </p:cNvSpPr>
          <p:nvPr>
            <p:ph idx="1"/>
          </p:nvPr>
        </p:nvSpPr>
        <p:spPr/>
        <p:txBody>
          <a:bodyPr/>
          <a:lstStyle/>
          <a:p>
            <a:pPr eaLnBrk="1" hangingPunct="1">
              <a:lnSpc>
                <a:spcPct val="150000"/>
              </a:lnSpc>
            </a:pPr>
            <a:r>
              <a:rPr lang="en-AU" sz="2200" smtClean="0"/>
              <a:t>Many programs and practices found to be effective in child and family support research fail to translate into meaningful outcomes across a number service settings </a:t>
            </a:r>
          </a:p>
          <a:p>
            <a:pPr eaLnBrk="1" hangingPunct="1">
              <a:lnSpc>
                <a:spcPct val="150000"/>
              </a:lnSpc>
            </a:pPr>
            <a:endParaRPr lang="en-AU" sz="2200" smtClean="0"/>
          </a:p>
          <a:p>
            <a:pPr eaLnBrk="1" hangingPunct="1">
              <a:lnSpc>
                <a:spcPct val="150000"/>
              </a:lnSpc>
            </a:pPr>
            <a:r>
              <a:rPr lang="en-AU" sz="2200" smtClean="0"/>
              <a:t>Some research indicates that two-thirds of organisations’ efforts to implement change fail (Burns, 2004). </a:t>
            </a:r>
          </a:p>
          <a:p>
            <a:pPr eaLnBrk="1" hangingPunct="1">
              <a:buFont typeface="Arial" charset="0"/>
              <a:buNone/>
            </a:pPr>
            <a:endParaRPr lang="en-AU" smtClean="0"/>
          </a:p>
          <a:p>
            <a:pPr eaLnBrk="1" hangingPunct="1">
              <a:buFont typeface="Arial" charset="0"/>
              <a:buNone/>
            </a:pPr>
            <a:endParaRPr lang="en-AU"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lvl="2" eaLnBrk="1" fontAlgn="auto" hangingPunct="1">
              <a:lnSpc>
                <a:spcPct val="95000"/>
              </a:lnSpc>
              <a:spcBef>
                <a:spcPct val="50000"/>
              </a:spcBef>
              <a:spcAft>
                <a:spcPts val="0"/>
              </a:spcAft>
              <a:buFont typeface="Arial" pitchFamily="34" charset="0"/>
              <a:buNone/>
              <a:defRPr/>
            </a:pPr>
            <a:r>
              <a:rPr lang="en-US" sz="2800" b="1" dirty="0">
                <a:solidFill>
                  <a:schemeClr val="tx1">
                    <a:lumMod val="85000"/>
                    <a:lumOff val="15000"/>
                  </a:schemeClr>
                </a:solidFill>
              </a:rPr>
              <a:t>“Evidence” on effectiveness </a:t>
            </a:r>
            <a:r>
              <a:rPr lang="en-US" sz="2800" b="1" dirty="0"/>
              <a:t>helps you select</a:t>
            </a:r>
            <a:r>
              <a:rPr lang="en-US" sz="2800" b="1" dirty="0">
                <a:solidFill>
                  <a:srgbClr val="800000"/>
                </a:solidFill>
              </a:rPr>
              <a:t> </a:t>
            </a:r>
            <a:r>
              <a:rPr lang="en-US" sz="2800" b="1" dirty="0">
                <a:solidFill>
                  <a:schemeClr val="tx1">
                    <a:lumMod val="85000"/>
                    <a:lumOff val="15000"/>
                  </a:schemeClr>
                </a:solidFill>
              </a:rPr>
              <a:t>what to implement for whom</a:t>
            </a:r>
          </a:p>
          <a:p>
            <a:pPr lvl="2" eaLnBrk="1" fontAlgn="auto" hangingPunct="1">
              <a:lnSpc>
                <a:spcPct val="95000"/>
              </a:lnSpc>
              <a:spcBef>
                <a:spcPct val="50000"/>
              </a:spcBef>
              <a:spcAft>
                <a:spcPts val="0"/>
              </a:spcAft>
              <a:buFont typeface="Arial" pitchFamily="34" charset="0"/>
              <a:buNone/>
              <a:defRPr/>
            </a:pPr>
            <a:endParaRPr lang="en-US" sz="2800" b="1" dirty="0">
              <a:solidFill>
                <a:schemeClr val="tx1">
                  <a:lumMod val="85000"/>
                  <a:lumOff val="15000"/>
                </a:schemeClr>
              </a:solidFill>
            </a:endParaRPr>
          </a:p>
          <a:p>
            <a:pPr lvl="2" eaLnBrk="1" fontAlgn="auto" hangingPunct="1">
              <a:lnSpc>
                <a:spcPct val="95000"/>
              </a:lnSpc>
              <a:spcBef>
                <a:spcPct val="50000"/>
              </a:spcBef>
              <a:spcAft>
                <a:spcPts val="0"/>
              </a:spcAft>
              <a:buFont typeface="Arial" pitchFamily="34" charset="0"/>
              <a:buNone/>
              <a:defRPr/>
            </a:pPr>
            <a:r>
              <a:rPr lang="en-US" sz="2800" b="1" dirty="0" smtClean="0">
                <a:solidFill>
                  <a:schemeClr val="tx1">
                    <a:lumMod val="85000"/>
                    <a:lumOff val="15000"/>
                  </a:schemeClr>
                </a:solidFill>
              </a:rPr>
              <a:t>This “Evidence</a:t>
            </a:r>
            <a:r>
              <a:rPr lang="en-US" sz="2800" b="1" dirty="0">
                <a:solidFill>
                  <a:schemeClr val="tx1">
                    <a:lumMod val="85000"/>
                    <a:lumOff val="15000"/>
                  </a:schemeClr>
                </a:solidFill>
              </a:rPr>
              <a:t>” </a:t>
            </a:r>
            <a:r>
              <a:rPr lang="en-US" sz="2800" b="1" dirty="0" smtClean="0"/>
              <a:t>does </a:t>
            </a:r>
            <a:r>
              <a:rPr lang="en-US" sz="2800" b="1" dirty="0"/>
              <a:t>not help you implement </a:t>
            </a:r>
            <a:r>
              <a:rPr lang="en-US" sz="2800" b="1" dirty="0">
                <a:solidFill>
                  <a:schemeClr val="tx1">
                    <a:lumMod val="85000"/>
                    <a:lumOff val="15000"/>
                  </a:schemeClr>
                </a:solidFill>
              </a:rPr>
              <a:t>the program or practice</a:t>
            </a:r>
            <a:endParaRPr lang="en-AU" sz="2800" dirty="0"/>
          </a:p>
          <a:p>
            <a:pPr eaLnBrk="1" fontAlgn="auto" hangingPunct="1">
              <a:spcAft>
                <a:spcPts val="0"/>
              </a:spcAft>
              <a:buFont typeface="Arial" pitchFamily="34" charset="0"/>
              <a:buNone/>
              <a:defRPr/>
            </a:pPr>
            <a:endParaRPr lang="en-AU" sz="1400" dirty="0"/>
          </a:p>
          <a:p>
            <a:pPr eaLnBrk="1" fontAlgn="auto" hangingPunct="1">
              <a:spcAft>
                <a:spcPts val="0"/>
              </a:spcAft>
              <a:buFont typeface="Arial" pitchFamily="34" charset="0"/>
              <a:buNone/>
              <a:defRPr/>
            </a:pPr>
            <a:endParaRPr lang="en-AU" sz="1400" dirty="0"/>
          </a:p>
          <a:p>
            <a:pPr eaLnBrk="1" fontAlgn="auto" hangingPunct="1">
              <a:spcAft>
                <a:spcPts val="0"/>
              </a:spcAft>
              <a:buFont typeface="Arial" pitchFamily="34" charset="0"/>
              <a:buNone/>
              <a:defRPr/>
            </a:pPr>
            <a:r>
              <a:rPr lang="en-AU" sz="1400" dirty="0" err="1"/>
              <a:t>Fixsen</a:t>
            </a:r>
            <a:r>
              <a:rPr lang="en-AU" sz="1400" dirty="0"/>
              <a:t> &amp; Blase (2008)</a:t>
            </a:r>
          </a:p>
          <a:p>
            <a:pPr eaLnBrk="1" fontAlgn="auto" hangingPunct="1">
              <a:spcAft>
                <a:spcPts val="0"/>
              </a:spcAft>
              <a:buFont typeface="Arial" pitchFamily="34" charset="0"/>
              <a:buChar char="•"/>
              <a:defRPr/>
            </a:pPr>
            <a:endParaRPr lang="en-AU"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2"/>
          <p:cNvSpPr>
            <a:spLocks noGrp="1"/>
          </p:cNvSpPr>
          <p:nvPr>
            <p:ph idx="1"/>
          </p:nvPr>
        </p:nvSpPr>
        <p:spPr>
          <a:xfrm>
            <a:off x="598488" y="1214438"/>
            <a:ext cx="7769225" cy="4402137"/>
          </a:xfrm>
        </p:spPr>
        <p:txBody>
          <a:bodyPr/>
          <a:lstStyle/>
          <a:p>
            <a:pPr eaLnBrk="1" hangingPunct="1">
              <a:buFont typeface="Arial" charset="0"/>
              <a:buNone/>
            </a:pPr>
            <a:r>
              <a:rPr lang="en-AU" sz="2200" b="1" smtClean="0"/>
              <a:t>Science to service gap</a:t>
            </a:r>
          </a:p>
          <a:p>
            <a:pPr eaLnBrk="1" hangingPunct="1">
              <a:buFont typeface="Arial" charset="0"/>
              <a:buNone/>
            </a:pPr>
            <a:r>
              <a:rPr lang="en-AU" sz="2200" smtClean="0"/>
              <a:t>Often, what is known is not what is adopted to help children, families and caregivers.</a:t>
            </a:r>
          </a:p>
          <a:p>
            <a:pPr eaLnBrk="1" hangingPunct="1">
              <a:buFont typeface="Arial" charset="0"/>
              <a:buNone/>
            </a:pPr>
            <a:endParaRPr lang="en-AU" sz="2200" b="1" smtClean="0"/>
          </a:p>
          <a:p>
            <a:pPr eaLnBrk="1" hangingPunct="1">
              <a:buFont typeface="Arial" charset="0"/>
              <a:buNone/>
            </a:pPr>
            <a:r>
              <a:rPr lang="en-AU" sz="2200" b="1" smtClean="0"/>
              <a:t>Implementation gap</a:t>
            </a:r>
          </a:p>
          <a:p>
            <a:pPr eaLnBrk="1" hangingPunct="1">
              <a:buFont typeface="Arial" charset="0"/>
              <a:buNone/>
            </a:pPr>
            <a:r>
              <a:rPr lang="en-AU" sz="2200" smtClean="0"/>
              <a:t>There are no clear pathways to implementation.</a:t>
            </a:r>
          </a:p>
          <a:p>
            <a:pPr eaLnBrk="1" hangingPunct="1">
              <a:buFont typeface="Arial" charset="0"/>
              <a:buNone/>
            </a:pPr>
            <a:endParaRPr lang="en-AU" sz="2200" smtClean="0"/>
          </a:p>
          <a:p>
            <a:pPr eaLnBrk="1" hangingPunct="1">
              <a:buFont typeface="Arial" charset="0"/>
              <a:buNone/>
            </a:pPr>
            <a:r>
              <a:rPr lang="en-AU" sz="2200" smtClean="0"/>
              <a:t>Often, what is adopted is not used with fidelity and good effect.</a:t>
            </a:r>
          </a:p>
          <a:p>
            <a:pPr eaLnBrk="1" hangingPunct="1">
              <a:buFont typeface="Arial" charset="0"/>
              <a:buNone/>
            </a:pPr>
            <a:endParaRPr lang="en-AU" sz="2200" smtClean="0"/>
          </a:p>
          <a:p>
            <a:pPr eaLnBrk="1" hangingPunct="1">
              <a:buFont typeface="Arial" charset="0"/>
              <a:buNone/>
            </a:pPr>
            <a:r>
              <a:rPr lang="en-AU" sz="2200" smtClean="0"/>
              <a:t>What is implemented often disappears with time and staff turnover.</a:t>
            </a:r>
          </a:p>
          <a:p>
            <a:pPr eaLnBrk="1" hangingPunct="1">
              <a:buFont typeface="Arial" charset="0"/>
              <a:buNone/>
            </a:pPr>
            <a:endParaRPr lang="en-AU" sz="1800" smtClean="0"/>
          </a:p>
          <a:p>
            <a:pPr eaLnBrk="1" hangingPunct="1">
              <a:buFont typeface="Arial" charset="0"/>
              <a:buNone/>
            </a:pPr>
            <a:r>
              <a:rPr lang="en-AU" sz="1800" smtClean="0"/>
              <a:t>(Fixsen et al, 2005)</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a:xfrm>
            <a:off x="554038" y="265113"/>
            <a:ext cx="8324850" cy="1020762"/>
          </a:xfrm>
        </p:spPr>
        <p:txBody>
          <a:bodyPr/>
          <a:lstStyle/>
          <a:p>
            <a:pPr eaLnBrk="1" hangingPunct="1"/>
            <a:r>
              <a:rPr lang="en-US" sz="4000" smtClean="0"/>
              <a:t>Implementation Matters </a:t>
            </a:r>
            <a:r>
              <a:rPr lang="en-US" sz="2000" smtClean="0"/>
              <a:t>(from </a:t>
            </a:r>
            <a:r>
              <a:rPr lang="en-US" sz="1700" smtClean="0"/>
              <a:t>Fixsen et al., 2005)</a:t>
            </a:r>
            <a:endParaRPr lang="en-US" sz="4000" smtClean="0"/>
          </a:p>
        </p:txBody>
      </p:sp>
      <p:sp>
        <p:nvSpPr>
          <p:cNvPr id="21506" name="Rectangle 3"/>
          <p:cNvSpPr>
            <a:spLocks noChangeArrowheads="1"/>
          </p:cNvSpPr>
          <p:nvPr/>
        </p:nvSpPr>
        <p:spPr bwMode="auto">
          <a:xfrm>
            <a:off x="228600" y="1219200"/>
            <a:ext cx="8915400" cy="76200"/>
          </a:xfrm>
          <a:prstGeom prst="rect">
            <a:avLst/>
          </a:prstGeom>
          <a:solidFill>
            <a:srgbClr val="D57604"/>
          </a:solidFill>
          <a:ln w="9525">
            <a:solidFill>
              <a:srgbClr val="D57604"/>
            </a:solidFill>
            <a:miter lim="800000"/>
            <a:headEnd/>
            <a:tailEnd/>
          </a:ln>
        </p:spPr>
        <p:txBody>
          <a:bodyPr wrap="none" lIns="91435" tIns="45718" rIns="91435" bIns="45718" anchor="ctr"/>
          <a:lstStyle/>
          <a:p>
            <a:pPr algn="ctr"/>
            <a:endParaRPr lang="en-AU">
              <a:solidFill>
                <a:srgbClr val="D57604"/>
              </a:solidFill>
              <a:latin typeface="Calibri" pitchFamily="34" charset="0"/>
            </a:endParaRPr>
          </a:p>
        </p:txBody>
      </p:sp>
      <p:sp>
        <p:nvSpPr>
          <p:cNvPr id="21507" name="Line 4"/>
          <p:cNvSpPr>
            <a:spLocks noChangeShapeType="1"/>
          </p:cNvSpPr>
          <p:nvPr/>
        </p:nvSpPr>
        <p:spPr bwMode="auto">
          <a:xfrm>
            <a:off x="1295400" y="2514600"/>
            <a:ext cx="7848600" cy="0"/>
          </a:xfrm>
          <a:prstGeom prst="line">
            <a:avLst/>
          </a:prstGeom>
          <a:noFill/>
          <a:ln w="38100">
            <a:solidFill>
              <a:srgbClr val="D57604"/>
            </a:solidFill>
            <a:round/>
            <a:headEnd/>
            <a:tailEnd/>
          </a:ln>
        </p:spPr>
        <p:txBody>
          <a:bodyPr lIns="91435" tIns="45718" rIns="91435" bIns="45718"/>
          <a:lstStyle/>
          <a:p>
            <a:endParaRPr lang="en-US"/>
          </a:p>
        </p:txBody>
      </p:sp>
      <p:sp>
        <p:nvSpPr>
          <p:cNvPr id="21508" name="Text Box 5"/>
          <p:cNvSpPr txBox="1">
            <a:spLocks noChangeArrowheads="1"/>
          </p:cNvSpPr>
          <p:nvPr/>
        </p:nvSpPr>
        <p:spPr bwMode="auto">
          <a:xfrm>
            <a:off x="3768725" y="1971675"/>
            <a:ext cx="1981200" cy="457200"/>
          </a:xfrm>
          <a:prstGeom prst="rect">
            <a:avLst/>
          </a:prstGeom>
          <a:noFill/>
          <a:ln w="9525">
            <a:noFill/>
            <a:miter lim="800000"/>
            <a:headEnd/>
            <a:tailEnd/>
          </a:ln>
        </p:spPr>
        <p:txBody>
          <a:bodyPr lIns="91435" tIns="45718" rIns="91435" bIns="45718">
            <a:spAutoFit/>
          </a:bodyPr>
          <a:lstStyle/>
          <a:p>
            <a:pPr>
              <a:spcBef>
                <a:spcPct val="50000"/>
              </a:spcBef>
            </a:pPr>
            <a:r>
              <a:rPr lang="en-US" sz="2400" b="1">
                <a:latin typeface="Calibri" pitchFamily="34" charset="0"/>
              </a:rPr>
              <a:t>Effective</a:t>
            </a:r>
          </a:p>
        </p:txBody>
      </p:sp>
      <p:sp>
        <p:nvSpPr>
          <p:cNvPr id="21509" name="Text Box 6"/>
          <p:cNvSpPr txBox="1">
            <a:spLocks noChangeArrowheads="1"/>
          </p:cNvSpPr>
          <p:nvPr/>
        </p:nvSpPr>
        <p:spPr bwMode="auto">
          <a:xfrm>
            <a:off x="6430963" y="2022475"/>
            <a:ext cx="2286000" cy="461963"/>
          </a:xfrm>
          <a:prstGeom prst="rect">
            <a:avLst/>
          </a:prstGeom>
          <a:noFill/>
          <a:ln w="9525">
            <a:noFill/>
            <a:miter lim="800000"/>
            <a:headEnd/>
            <a:tailEnd/>
          </a:ln>
        </p:spPr>
        <p:txBody>
          <a:bodyPr lIns="91435" tIns="45718" rIns="91435" bIns="45718">
            <a:spAutoFit/>
          </a:bodyPr>
          <a:lstStyle/>
          <a:p>
            <a:pPr>
              <a:spcBef>
                <a:spcPct val="50000"/>
              </a:spcBef>
            </a:pPr>
            <a:r>
              <a:rPr lang="en-US" sz="2400" b="1">
                <a:latin typeface="Calibri" pitchFamily="34" charset="0"/>
              </a:rPr>
              <a:t>Not Effective</a:t>
            </a:r>
          </a:p>
        </p:txBody>
      </p:sp>
      <p:sp>
        <p:nvSpPr>
          <p:cNvPr id="21510" name="Text Box 7"/>
          <p:cNvSpPr txBox="1">
            <a:spLocks noChangeArrowheads="1"/>
          </p:cNvSpPr>
          <p:nvPr/>
        </p:nvSpPr>
        <p:spPr bwMode="auto">
          <a:xfrm>
            <a:off x="1447800" y="2971800"/>
            <a:ext cx="1981200" cy="457200"/>
          </a:xfrm>
          <a:prstGeom prst="rect">
            <a:avLst/>
          </a:prstGeom>
          <a:noFill/>
          <a:ln w="9525">
            <a:noFill/>
            <a:miter lim="800000"/>
            <a:headEnd/>
            <a:tailEnd/>
          </a:ln>
        </p:spPr>
        <p:txBody>
          <a:bodyPr lIns="91435" tIns="45718" rIns="91435" bIns="45718">
            <a:spAutoFit/>
          </a:bodyPr>
          <a:lstStyle/>
          <a:p>
            <a:pPr>
              <a:spcBef>
                <a:spcPct val="50000"/>
              </a:spcBef>
            </a:pPr>
            <a:r>
              <a:rPr lang="en-US" sz="2400" b="1">
                <a:latin typeface="Calibri" pitchFamily="34" charset="0"/>
              </a:rPr>
              <a:t>Effective </a:t>
            </a:r>
          </a:p>
        </p:txBody>
      </p:sp>
      <p:sp>
        <p:nvSpPr>
          <p:cNvPr id="21511" name="Text Box 8"/>
          <p:cNvSpPr txBox="1">
            <a:spLocks noChangeArrowheads="1"/>
          </p:cNvSpPr>
          <p:nvPr/>
        </p:nvSpPr>
        <p:spPr bwMode="auto">
          <a:xfrm>
            <a:off x="1295400" y="4191000"/>
            <a:ext cx="2209800" cy="446088"/>
          </a:xfrm>
          <a:prstGeom prst="rect">
            <a:avLst/>
          </a:prstGeom>
          <a:noFill/>
          <a:ln w="9525">
            <a:noFill/>
            <a:miter lim="800000"/>
            <a:headEnd/>
            <a:tailEnd/>
          </a:ln>
        </p:spPr>
        <p:txBody>
          <a:bodyPr lIns="91435" tIns="45718" rIns="91435" bIns="45718">
            <a:spAutoFit/>
          </a:bodyPr>
          <a:lstStyle/>
          <a:p>
            <a:pPr>
              <a:spcBef>
                <a:spcPct val="50000"/>
              </a:spcBef>
            </a:pPr>
            <a:r>
              <a:rPr lang="en-US" sz="2300" b="1">
                <a:latin typeface="Calibri" pitchFamily="34" charset="0"/>
              </a:rPr>
              <a:t>Not Effective</a:t>
            </a:r>
          </a:p>
        </p:txBody>
      </p:sp>
      <p:sp>
        <p:nvSpPr>
          <p:cNvPr id="21512" name="Line 9"/>
          <p:cNvSpPr>
            <a:spLocks noChangeShapeType="1"/>
          </p:cNvSpPr>
          <p:nvPr/>
        </p:nvSpPr>
        <p:spPr bwMode="auto">
          <a:xfrm flipV="1">
            <a:off x="3352800" y="1905000"/>
            <a:ext cx="0" cy="3276600"/>
          </a:xfrm>
          <a:prstGeom prst="line">
            <a:avLst/>
          </a:prstGeom>
          <a:noFill/>
          <a:ln w="38100">
            <a:solidFill>
              <a:srgbClr val="D57604"/>
            </a:solidFill>
            <a:round/>
            <a:headEnd/>
            <a:tailEnd/>
          </a:ln>
        </p:spPr>
        <p:txBody>
          <a:bodyPr lIns="91435" tIns="45718" rIns="91435" bIns="45718"/>
          <a:lstStyle/>
          <a:p>
            <a:endParaRPr lang="en-US"/>
          </a:p>
        </p:txBody>
      </p:sp>
      <p:sp>
        <p:nvSpPr>
          <p:cNvPr id="21513" name="Line 10"/>
          <p:cNvSpPr>
            <a:spLocks noChangeShapeType="1"/>
          </p:cNvSpPr>
          <p:nvPr/>
        </p:nvSpPr>
        <p:spPr bwMode="auto">
          <a:xfrm>
            <a:off x="1295400" y="5181600"/>
            <a:ext cx="7848600" cy="0"/>
          </a:xfrm>
          <a:prstGeom prst="line">
            <a:avLst/>
          </a:prstGeom>
          <a:noFill/>
          <a:ln w="38100">
            <a:solidFill>
              <a:srgbClr val="D57604"/>
            </a:solidFill>
            <a:round/>
            <a:headEnd/>
            <a:tailEnd/>
          </a:ln>
        </p:spPr>
        <p:txBody>
          <a:bodyPr lIns="91435" tIns="45718" rIns="91435" bIns="45718"/>
          <a:lstStyle/>
          <a:p>
            <a:endParaRPr lang="en-US"/>
          </a:p>
        </p:txBody>
      </p:sp>
      <p:sp>
        <p:nvSpPr>
          <p:cNvPr id="21514" name="Line 11"/>
          <p:cNvSpPr>
            <a:spLocks noChangeShapeType="1"/>
          </p:cNvSpPr>
          <p:nvPr/>
        </p:nvSpPr>
        <p:spPr bwMode="auto">
          <a:xfrm>
            <a:off x="3352800" y="1905000"/>
            <a:ext cx="5791200" cy="0"/>
          </a:xfrm>
          <a:prstGeom prst="line">
            <a:avLst/>
          </a:prstGeom>
          <a:noFill/>
          <a:ln w="38100">
            <a:solidFill>
              <a:srgbClr val="D57604"/>
            </a:solidFill>
            <a:round/>
            <a:headEnd/>
            <a:tailEnd/>
          </a:ln>
        </p:spPr>
        <p:txBody>
          <a:bodyPr lIns="91435" tIns="45718" rIns="91435" bIns="45718"/>
          <a:lstStyle/>
          <a:p>
            <a:endParaRPr lang="en-US"/>
          </a:p>
        </p:txBody>
      </p:sp>
      <p:sp>
        <p:nvSpPr>
          <p:cNvPr id="21515" name="Line 12"/>
          <p:cNvSpPr>
            <a:spLocks noChangeShapeType="1"/>
          </p:cNvSpPr>
          <p:nvPr/>
        </p:nvSpPr>
        <p:spPr bwMode="auto">
          <a:xfrm>
            <a:off x="1295400" y="3810000"/>
            <a:ext cx="7848600" cy="0"/>
          </a:xfrm>
          <a:prstGeom prst="line">
            <a:avLst/>
          </a:prstGeom>
          <a:noFill/>
          <a:ln w="38100">
            <a:solidFill>
              <a:srgbClr val="D57604"/>
            </a:solidFill>
            <a:round/>
            <a:headEnd/>
            <a:tailEnd/>
          </a:ln>
        </p:spPr>
        <p:txBody>
          <a:bodyPr lIns="91435" tIns="45718" rIns="91435" bIns="45718"/>
          <a:lstStyle/>
          <a:p>
            <a:endParaRPr lang="en-US"/>
          </a:p>
        </p:txBody>
      </p:sp>
      <p:sp>
        <p:nvSpPr>
          <p:cNvPr id="21516" name="Line 13"/>
          <p:cNvSpPr>
            <a:spLocks noChangeShapeType="1"/>
          </p:cNvSpPr>
          <p:nvPr/>
        </p:nvSpPr>
        <p:spPr bwMode="auto">
          <a:xfrm>
            <a:off x="6096000" y="1905000"/>
            <a:ext cx="0" cy="3276600"/>
          </a:xfrm>
          <a:prstGeom prst="line">
            <a:avLst/>
          </a:prstGeom>
          <a:noFill/>
          <a:ln w="38100">
            <a:solidFill>
              <a:srgbClr val="D57604"/>
            </a:solidFill>
            <a:round/>
            <a:headEnd/>
            <a:tailEnd/>
          </a:ln>
        </p:spPr>
        <p:txBody>
          <a:bodyPr lIns="91435" tIns="45718" rIns="91435" bIns="45718"/>
          <a:lstStyle/>
          <a:p>
            <a:endParaRPr lang="en-US"/>
          </a:p>
        </p:txBody>
      </p:sp>
      <p:sp>
        <p:nvSpPr>
          <p:cNvPr id="21517" name="Text Box 14"/>
          <p:cNvSpPr txBox="1">
            <a:spLocks noChangeArrowheads="1"/>
          </p:cNvSpPr>
          <p:nvPr/>
        </p:nvSpPr>
        <p:spPr bwMode="auto">
          <a:xfrm>
            <a:off x="3667125" y="1470025"/>
            <a:ext cx="4648200" cy="461963"/>
          </a:xfrm>
          <a:prstGeom prst="rect">
            <a:avLst/>
          </a:prstGeom>
          <a:noFill/>
          <a:ln w="9525">
            <a:noFill/>
            <a:miter lim="800000"/>
            <a:headEnd/>
            <a:tailEnd/>
          </a:ln>
        </p:spPr>
        <p:txBody>
          <a:bodyPr lIns="91435" tIns="45718" rIns="91435" bIns="45718">
            <a:spAutoFit/>
          </a:bodyPr>
          <a:lstStyle/>
          <a:p>
            <a:pPr>
              <a:spcBef>
                <a:spcPct val="50000"/>
              </a:spcBef>
            </a:pPr>
            <a:r>
              <a:rPr lang="en-US" sz="2400" b="1">
                <a:latin typeface="Calibri" pitchFamily="34" charset="0"/>
              </a:rPr>
              <a:t>Implementation: The How</a:t>
            </a:r>
          </a:p>
        </p:txBody>
      </p:sp>
      <p:sp>
        <p:nvSpPr>
          <p:cNvPr id="21518" name="Text Box 15"/>
          <p:cNvSpPr txBox="1">
            <a:spLocks noChangeArrowheads="1"/>
          </p:cNvSpPr>
          <p:nvPr/>
        </p:nvSpPr>
        <p:spPr bwMode="auto">
          <a:xfrm rot="-5400000">
            <a:off x="-440531" y="3432969"/>
            <a:ext cx="2667000" cy="830262"/>
          </a:xfrm>
          <a:prstGeom prst="rect">
            <a:avLst/>
          </a:prstGeom>
          <a:solidFill>
            <a:schemeClr val="accent1"/>
          </a:solidFill>
          <a:ln w="9525">
            <a:noFill/>
            <a:miter lim="800000"/>
            <a:headEnd/>
            <a:tailEnd/>
          </a:ln>
        </p:spPr>
        <p:txBody>
          <a:bodyPr lIns="91435" tIns="45718" rIns="91435" bIns="45718">
            <a:spAutoFit/>
          </a:bodyPr>
          <a:lstStyle/>
          <a:p>
            <a:pPr algn="ctr">
              <a:spcBef>
                <a:spcPct val="50000"/>
              </a:spcBef>
            </a:pPr>
            <a:r>
              <a:rPr lang="en-US" sz="2400" b="1">
                <a:latin typeface="Calibri" pitchFamily="34" charset="0"/>
              </a:rPr>
              <a:t>Intervention – The What</a:t>
            </a:r>
          </a:p>
        </p:txBody>
      </p:sp>
      <p:sp>
        <p:nvSpPr>
          <p:cNvPr id="21519" name="Line 17"/>
          <p:cNvSpPr>
            <a:spLocks noChangeShapeType="1"/>
          </p:cNvSpPr>
          <p:nvPr/>
        </p:nvSpPr>
        <p:spPr bwMode="auto">
          <a:xfrm>
            <a:off x="1295400" y="2514600"/>
            <a:ext cx="0" cy="2667000"/>
          </a:xfrm>
          <a:prstGeom prst="line">
            <a:avLst/>
          </a:prstGeom>
          <a:noFill/>
          <a:ln w="38100">
            <a:solidFill>
              <a:srgbClr val="D57604"/>
            </a:solidFill>
            <a:round/>
            <a:headEnd/>
            <a:tailEnd/>
          </a:ln>
        </p:spPr>
        <p:txBody>
          <a:bodyPr lIns="91435" tIns="45718" rIns="91435" bIns="45718"/>
          <a:lstStyle/>
          <a:p>
            <a:endParaRPr lang="en-US"/>
          </a:p>
        </p:txBody>
      </p:sp>
      <p:sp>
        <p:nvSpPr>
          <p:cNvPr id="99345" name="Text Box 19"/>
          <p:cNvSpPr txBox="1">
            <a:spLocks noChangeArrowheads="1"/>
          </p:cNvSpPr>
          <p:nvPr/>
        </p:nvSpPr>
        <p:spPr bwMode="auto">
          <a:xfrm>
            <a:off x="0" y="5438775"/>
            <a:ext cx="7239000" cy="793750"/>
          </a:xfrm>
          <a:prstGeom prst="rect">
            <a:avLst/>
          </a:prstGeom>
          <a:noFill/>
          <a:ln w="9525">
            <a:noFill/>
            <a:miter lim="800000"/>
            <a:headEnd/>
            <a:tailEnd/>
          </a:ln>
        </p:spPr>
        <p:txBody>
          <a:bodyPr lIns="91435" tIns="45718" rIns="91435" bIns="45718">
            <a:spAutoFit/>
          </a:bodyPr>
          <a:lstStyle/>
          <a:p>
            <a:pPr eaLnBrk="0" hangingPunct="0">
              <a:lnSpc>
                <a:spcPct val="95000"/>
              </a:lnSpc>
              <a:spcBef>
                <a:spcPct val="50000"/>
              </a:spcBef>
            </a:pPr>
            <a:r>
              <a:rPr lang="en-US" sz="1600" b="1">
                <a:solidFill>
                  <a:srgbClr val="001574"/>
                </a:solidFill>
                <a:latin typeface="Calibri" pitchFamily="34" charset="0"/>
              </a:rPr>
              <a:t>(Institute of Medicine, 2000; 2001; 2009; New Freedom Commission on Mental Health, 2003; National Commission on Excellence in Education,1983; Department of Health and Human Services, 1999)</a:t>
            </a:r>
            <a:endParaRPr lang="en-US" sz="1600">
              <a:latin typeface="Calibri" pitchFamily="34" charset="0"/>
            </a:endParaRPr>
          </a:p>
        </p:txBody>
      </p:sp>
      <p:sp>
        <p:nvSpPr>
          <p:cNvPr id="99347" name="Text Box 19"/>
          <p:cNvSpPr txBox="1">
            <a:spLocks noChangeArrowheads="1"/>
          </p:cNvSpPr>
          <p:nvPr/>
        </p:nvSpPr>
        <p:spPr bwMode="auto">
          <a:xfrm>
            <a:off x="6329363" y="2674938"/>
            <a:ext cx="2209800" cy="1108075"/>
          </a:xfrm>
          <a:prstGeom prst="rect">
            <a:avLst/>
          </a:prstGeom>
          <a:noFill/>
          <a:ln w="9525">
            <a:noFill/>
            <a:miter lim="800000"/>
            <a:headEnd/>
            <a:tailEnd/>
          </a:ln>
        </p:spPr>
        <p:txBody>
          <a:bodyPr lIns="91435" tIns="45718" rIns="91435" bIns="45718">
            <a:spAutoFit/>
          </a:bodyPr>
          <a:lstStyle/>
          <a:p>
            <a:pPr>
              <a:spcBef>
                <a:spcPct val="50000"/>
              </a:spcBef>
            </a:pPr>
            <a:r>
              <a:rPr lang="en-US" sz="2200" b="1">
                <a:solidFill>
                  <a:srgbClr val="001574"/>
                </a:solidFill>
                <a:latin typeface="Calibri" pitchFamily="34" charset="0"/>
              </a:rPr>
              <a:t>Inconsistent; not sustainable; poor outcomes</a:t>
            </a:r>
          </a:p>
        </p:txBody>
      </p:sp>
      <p:sp>
        <p:nvSpPr>
          <p:cNvPr id="99348" name="Text Box 20"/>
          <p:cNvSpPr txBox="1">
            <a:spLocks noChangeArrowheads="1"/>
          </p:cNvSpPr>
          <p:nvPr/>
        </p:nvSpPr>
        <p:spPr bwMode="auto">
          <a:xfrm>
            <a:off x="3367088" y="4283075"/>
            <a:ext cx="2819400" cy="438150"/>
          </a:xfrm>
          <a:prstGeom prst="rect">
            <a:avLst/>
          </a:prstGeom>
          <a:noFill/>
          <a:ln w="9525">
            <a:noFill/>
            <a:miter lim="800000"/>
            <a:headEnd/>
            <a:tailEnd/>
          </a:ln>
        </p:spPr>
        <p:txBody>
          <a:bodyPr lIns="91435" tIns="45718" rIns="91435" bIns="45718">
            <a:spAutoFit/>
          </a:bodyPr>
          <a:lstStyle/>
          <a:p>
            <a:pPr>
              <a:spcBef>
                <a:spcPct val="50000"/>
              </a:spcBef>
            </a:pPr>
            <a:r>
              <a:rPr lang="en-US" sz="2200" b="1">
                <a:solidFill>
                  <a:srgbClr val="001574"/>
                </a:solidFill>
                <a:latin typeface="Calibri" pitchFamily="34" charset="0"/>
              </a:rPr>
              <a:t>Poor outcomes </a:t>
            </a:r>
          </a:p>
        </p:txBody>
      </p:sp>
      <p:sp>
        <p:nvSpPr>
          <p:cNvPr id="99349" name="Text Box 21"/>
          <p:cNvSpPr txBox="1">
            <a:spLocks noChangeArrowheads="1"/>
          </p:cNvSpPr>
          <p:nvPr/>
        </p:nvSpPr>
        <p:spPr bwMode="auto">
          <a:xfrm>
            <a:off x="6172200" y="4022725"/>
            <a:ext cx="2819400" cy="769938"/>
          </a:xfrm>
          <a:prstGeom prst="rect">
            <a:avLst/>
          </a:prstGeom>
          <a:noFill/>
          <a:ln w="9525">
            <a:noFill/>
            <a:miter lim="800000"/>
            <a:headEnd/>
            <a:tailEnd/>
          </a:ln>
        </p:spPr>
        <p:txBody>
          <a:bodyPr lIns="91435" tIns="45718" rIns="91435" bIns="45718">
            <a:spAutoFit/>
          </a:bodyPr>
          <a:lstStyle/>
          <a:p>
            <a:pPr>
              <a:spcBef>
                <a:spcPct val="50000"/>
              </a:spcBef>
            </a:pPr>
            <a:r>
              <a:rPr lang="en-US" sz="2200" b="1">
                <a:solidFill>
                  <a:srgbClr val="001574"/>
                </a:solidFill>
                <a:latin typeface="Calibri" pitchFamily="34" charset="0"/>
              </a:rPr>
              <a:t>Poor outcomes; sometimes harmful</a:t>
            </a:r>
          </a:p>
        </p:txBody>
      </p:sp>
      <p:sp>
        <p:nvSpPr>
          <p:cNvPr id="21524" name="Rectangle 21"/>
          <p:cNvSpPr>
            <a:spLocks noChangeArrowheads="1"/>
          </p:cNvSpPr>
          <p:nvPr/>
        </p:nvSpPr>
        <p:spPr bwMode="auto">
          <a:xfrm>
            <a:off x="3717925" y="3078163"/>
            <a:ext cx="1998663" cy="411162"/>
          </a:xfrm>
          <a:prstGeom prst="rect">
            <a:avLst/>
          </a:prstGeom>
          <a:noFill/>
          <a:ln w="9525">
            <a:noFill/>
            <a:miter lim="800000"/>
            <a:headEnd/>
            <a:tailEnd/>
          </a:ln>
        </p:spPr>
        <p:txBody>
          <a:bodyPr wrap="none" lIns="64291" tIns="32146" rIns="64291" bIns="32146">
            <a:spAutoFit/>
          </a:bodyPr>
          <a:lstStyle/>
          <a:p>
            <a:pPr>
              <a:spcBef>
                <a:spcPct val="50000"/>
              </a:spcBef>
            </a:pPr>
            <a:r>
              <a:rPr lang="en-US" sz="2200" b="1">
                <a:solidFill>
                  <a:srgbClr val="001574"/>
                </a:solidFill>
                <a:latin typeface="Calibri" pitchFamily="34" charset="0"/>
              </a:rPr>
              <a:t>Actual benefits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9347"/>
                                        </p:tgtEl>
                                        <p:attrNameLst>
                                          <p:attrName>style.visibility</p:attrName>
                                        </p:attrNameLst>
                                      </p:cBhvr>
                                      <p:to>
                                        <p:strVal val="visible"/>
                                      </p:to>
                                    </p:set>
                                    <p:animEffect transition="in" filter="checkerboard(across)">
                                      <p:cBhvr>
                                        <p:cTn id="7" dur="500"/>
                                        <p:tgtEl>
                                          <p:spTgt spid="9934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9348"/>
                                        </p:tgtEl>
                                        <p:attrNameLst>
                                          <p:attrName>style.visibility</p:attrName>
                                        </p:attrNameLst>
                                      </p:cBhvr>
                                      <p:to>
                                        <p:strVal val="visible"/>
                                      </p:to>
                                    </p:set>
                                    <p:animEffect transition="in" filter="checkerboard(across)">
                                      <p:cBhvr>
                                        <p:cTn id="10" dur="500"/>
                                        <p:tgtEl>
                                          <p:spTgt spid="9934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9349"/>
                                        </p:tgtEl>
                                        <p:attrNameLst>
                                          <p:attrName>style.visibility</p:attrName>
                                        </p:attrNameLst>
                                      </p:cBhvr>
                                      <p:to>
                                        <p:strVal val="visible"/>
                                      </p:to>
                                    </p:set>
                                    <p:animEffect transition="in" filter="checkerboard(across)">
                                      <p:cBhvr>
                                        <p:cTn id="13" dur="500"/>
                                        <p:tgtEl>
                                          <p:spTgt spid="99349"/>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99345"/>
                                        </p:tgtEl>
                                        <p:attrNameLst>
                                          <p:attrName>style.visibility</p:attrName>
                                        </p:attrNameLst>
                                      </p:cBhvr>
                                      <p:to>
                                        <p:strVal val="visible"/>
                                      </p:to>
                                    </p:set>
                                    <p:animEffect transition="in" filter="checkerboard(across)">
                                      <p:cBhvr>
                                        <p:cTn id="16" dur="500"/>
                                        <p:tgtEl>
                                          <p:spTgt spid="99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5" grpId="0"/>
      <p:bldP spid="99347" grpId="0"/>
      <p:bldP spid="99348" grpId="0"/>
      <p:bldP spid="993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4000" b="1" smtClean="0">
                <a:solidFill>
                  <a:srgbClr val="3C8C93"/>
                </a:solidFill>
              </a:rPr>
              <a:t>Why does evaluation of  implementation matter?</a:t>
            </a:r>
            <a:endParaRPr lang="en-AU" sz="4000" b="1" smtClean="0">
              <a:solidFill>
                <a:srgbClr val="3C8C93"/>
              </a:solidFill>
            </a:endParaRPr>
          </a:p>
        </p:txBody>
      </p:sp>
      <p:sp>
        <p:nvSpPr>
          <p:cNvPr id="23554" name="Content Placeholder 2"/>
          <p:cNvSpPr>
            <a:spLocks noGrp="1"/>
          </p:cNvSpPr>
          <p:nvPr>
            <p:ph idx="1"/>
          </p:nvPr>
        </p:nvSpPr>
        <p:spPr/>
        <p:txBody>
          <a:bodyPr/>
          <a:lstStyle/>
          <a:p>
            <a:pPr eaLnBrk="1" hangingPunct="1"/>
            <a:r>
              <a:rPr lang="en-AU" sz="2800" dirty="0" smtClean="0"/>
              <a:t>If programs and other services are not clearly specified and are not delivered in a way which is consistent with program and service objectives, it is likely that evaluation results will be less than useful, or, perhaps, meaningless. </a:t>
            </a:r>
          </a:p>
          <a:p>
            <a:pPr eaLnBrk="1" hangingPunct="1"/>
            <a:r>
              <a:rPr lang="en-AU" sz="2800" dirty="0" smtClean="0"/>
              <a:t>Conclusions are made that a program is not effective, when the measurement may have reflected inadequate implementation of the intervention </a:t>
            </a:r>
            <a:r>
              <a:rPr lang="en-AU" sz="2800" b="1" dirty="0" smtClean="0"/>
              <a:t>rather</a:t>
            </a:r>
            <a:r>
              <a:rPr lang="en-AU" sz="2800" dirty="0" smtClean="0"/>
              <a:t> than an issue with the intervention itself. </a:t>
            </a:r>
          </a:p>
          <a:p>
            <a:pPr eaLnBrk="1" hangingPunct="1">
              <a:buFont typeface="Arial" charset="0"/>
              <a:buNone/>
            </a:pPr>
            <a:endParaRPr lang="en-AU"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370</TotalTime>
  <Words>1855</Words>
  <Application>Microsoft Office PowerPoint</Application>
  <PresentationFormat>On-screen Show (4:3)</PresentationFormat>
  <Paragraphs>222</Paragraphs>
  <Slides>30</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Document</vt:lpstr>
      <vt:lpstr>INFLUENCES ON EVALUATION:  IMPLEMENTATION SCIENCE AND ITS USEFULNESS FOR EVALUATION  </vt:lpstr>
      <vt:lpstr>This session covers</vt:lpstr>
      <vt:lpstr>Slide 3</vt:lpstr>
      <vt:lpstr>What is implementation?</vt:lpstr>
      <vt:lpstr>Why focus on implementation?</vt:lpstr>
      <vt:lpstr>Slide 6</vt:lpstr>
      <vt:lpstr>Slide 7</vt:lpstr>
      <vt:lpstr>Implementation Matters (from Fixsen et al., 2005)</vt:lpstr>
      <vt:lpstr>Why does evaluation of  implementation matter?</vt:lpstr>
      <vt:lpstr>Implementation matters</vt:lpstr>
      <vt:lpstr>Implementation matters</vt:lpstr>
      <vt:lpstr>Including evaluation of implementation</vt:lpstr>
      <vt:lpstr>To implement evidence-based practices and programs we need...</vt:lpstr>
      <vt:lpstr>Evidence-based practice and programs</vt:lpstr>
      <vt:lpstr>Evidence informed implementation: Implementation frameworks</vt:lpstr>
      <vt:lpstr>Evidence informed approaches to implementation PRC Knowledge to Implementation Cycle  (based on Fixsen et al 2005  &amp; Aarons et al, 2011) </vt:lpstr>
      <vt:lpstr>Slide 17</vt:lpstr>
      <vt:lpstr>Agency Level The ‘what’ is in further development </vt:lpstr>
      <vt:lpstr>Case study</vt:lpstr>
      <vt:lpstr>Exploration – Resilience Practice Framework </vt:lpstr>
      <vt:lpstr>Project Scale</vt:lpstr>
      <vt:lpstr>Project Governance</vt:lpstr>
      <vt:lpstr>Knowledge to Implementation cycle</vt:lpstr>
      <vt:lpstr>Initial installation</vt:lpstr>
      <vt:lpstr>Evaluation of the framework (the what)</vt:lpstr>
      <vt:lpstr>Learning to implement better</vt:lpstr>
      <vt:lpstr>Next steps</vt:lpstr>
      <vt:lpstr>Why this has been hard? </vt:lpstr>
      <vt:lpstr>Celebrate what we are getting right - implementation </vt:lpstr>
      <vt:lpstr>Slide 30</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INFLUENCES ON EVALUATION:  IMPLEMENTATION SCIENCE AND ITS USEFULNESS FOR EVALUATION</dc:title>
  <dc:creator>Robyn Mildon</dc:creator>
  <cp:lastModifiedBy>system administrator</cp:lastModifiedBy>
  <cp:revision>56</cp:revision>
  <dcterms:created xsi:type="dcterms:W3CDTF">2011-08-24T13:41:12Z</dcterms:created>
  <dcterms:modified xsi:type="dcterms:W3CDTF">2011-08-31T02:16:39Z</dcterms:modified>
</cp:coreProperties>
</file>